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77" r:id="rId3"/>
    <p:sldId id="271" r:id="rId4"/>
    <p:sldId id="270" r:id="rId5"/>
    <p:sldId id="279" r:id="rId6"/>
    <p:sldId id="269" r:id="rId7"/>
    <p:sldId id="273" r:id="rId8"/>
    <p:sldId id="274" r:id="rId9"/>
    <p:sldId id="276" r:id="rId10"/>
    <p:sldId id="275" r:id="rId11"/>
    <p:sldId id="268" r:id="rId12"/>
    <p:sldId id="267" r:id="rId13"/>
    <p:sldId id="265" r:id="rId14"/>
    <p:sldId id="263" r:id="rId15"/>
    <p:sldId id="264" r:id="rId16"/>
    <p:sldId id="257" r:id="rId17"/>
    <p:sldId id="266" r:id="rId18"/>
    <p:sldId id="261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5BBEF-7612-01C7-C418-2B68B467B4D3}" v="497" dt="2025-01-29T17:43:11.483"/>
    <p1510:client id="{38F41EFC-4E8B-3257-43F0-E4ED63EF1B23}" v="75" dt="2025-01-29T20:33:38.973"/>
    <p1510:client id="{670712AF-D764-D63A-F771-A968E1D62F7C}" v="598" dt="2025-01-30T17:21:45.607"/>
    <p1510:client id="{96322E14-FDE0-93A3-879A-9CB5D2564688}" v="298" dt="2025-01-28T21:26:39.7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53"/>
    <p:restoredTop sz="94681"/>
  </p:normalViewPr>
  <p:slideViewPr>
    <p:cSldViewPr snapToGrid="0">
      <p:cViewPr varScale="1">
        <p:scale>
          <a:sx n="215" d="100"/>
          <a:sy n="215" d="100"/>
        </p:scale>
        <p:origin x="1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3AA7F-1908-0040-9DD7-720AAAFC8B69}" type="datetimeFigureOut">
              <a:rPr lang="en-US" smtClean="0"/>
              <a:t>1/31/25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13197-AADE-FC47-8F60-745041099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44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88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24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Gain of function assumption (Title)</a:t>
            </a:r>
          </a:p>
          <a:p>
            <a:endParaRPr lang="en-US" dirty="0"/>
          </a:p>
          <a:p>
            <a:r>
              <a:rPr lang="en-US" dirty="0"/>
              <a:t>Think in terms of delta R0 for reimagining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44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5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Thicker dashed lines, mu, differentiate the colors more, </a:t>
            </a:r>
          </a:p>
          <a:p>
            <a:r>
              <a:rPr lang="en-US" dirty="0"/>
              <a:t>Step size delta R0 instead of 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83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Put these in the supplement and explanation at end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69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Paste fractions and # mutations</a:t>
            </a:r>
          </a:p>
          <a:p>
            <a:r>
              <a:rPr lang="en-US" dirty="0"/>
              <a:t>Put these in the supplement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86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E6398-F3DD-AED0-C6CA-D94E3B88D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806A470-58E2-5AAC-FADA-0C4D3B2B7AAB}"/>
              </a:ext>
            </a:extLst>
          </p:cNvPr>
          <p:cNvSpPr txBox="1"/>
          <p:nvPr/>
        </p:nvSpPr>
        <p:spPr>
          <a:xfrm>
            <a:off x="11092975" y="957313"/>
            <a:ext cx="2808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fv</a:t>
            </a:r>
            <a:endParaRPr lang="en-US" sz="1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49F8B5-5ED1-5FCD-209D-9FA45630BDB4}"/>
              </a:ext>
            </a:extLst>
          </p:cNvPr>
          <p:cNvSpPr/>
          <p:nvPr/>
        </p:nvSpPr>
        <p:spPr>
          <a:xfrm>
            <a:off x="7883910" y="2439867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36B80FD-FFE6-CEF2-B3F2-0A4B32CC0811}"/>
              </a:ext>
            </a:extLst>
          </p:cNvPr>
          <p:cNvSpPr/>
          <p:nvPr/>
        </p:nvSpPr>
        <p:spPr>
          <a:xfrm>
            <a:off x="6962635" y="4892323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EB608A9-21A5-B07B-DF6D-6477BC0E4CC3}"/>
              </a:ext>
            </a:extLst>
          </p:cNvPr>
          <p:cNvCxnSpPr>
            <a:cxnSpLocks/>
            <a:endCxn id="18" idx="4"/>
          </p:cNvCxnSpPr>
          <p:nvPr/>
        </p:nvCxnSpPr>
        <p:spPr>
          <a:xfrm flipV="1">
            <a:off x="7915225" y="2508760"/>
            <a:ext cx="0" cy="37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2163C6-F562-FF51-37FC-2A679E72E37F}"/>
              </a:ext>
            </a:extLst>
          </p:cNvPr>
          <p:cNvCxnSpPr>
            <a:cxnSpLocks/>
          </p:cNvCxnSpPr>
          <p:nvPr/>
        </p:nvCxnSpPr>
        <p:spPr>
          <a:xfrm flipH="1">
            <a:off x="7021090" y="4915313"/>
            <a:ext cx="889960" cy="667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34F14E9-F32B-5007-732B-8DC84C7A45F9}"/>
              </a:ext>
            </a:extLst>
          </p:cNvPr>
          <p:cNvCxnSpPr>
            <a:cxnSpLocks/>
          </p:cNvCxnSpPr>
          <p:nvPr/>
        </p:nvCxnSpPr>
        <p:spPr>
          <a:xfrm flipV="1">
            <a:off x="7917313" y="2909065"/>
            <a:ext cx="0" cy="2009793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A graph with red lines&#10;&#10;AI-generated content may be incorrect.">
            <a:extLst>
              <a:ext uri="{FF2B5EF4-FFF2-40B4-BE49-F238E27FC236}">
                <a16:creationId xmlns:a16="http://schemas.microsoft.com/office/drawing/2014/main" id="{4C47A1A4-7455-FA88-843B-389ADFC5F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" t="639" b="-1"/>
          <a:stretch/>
        </p:blipFill>
        <p:spPr>
          <a:xfrm>
            <a:off x="2926271" y="3818099"/>
            <a:ext cx="3032680" cy="2798349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62D1FB-9463-DEB0-27CA-946CCCA804E9}"/>
              </a:ext>
            </a:extLst>
          </p:cNvPr>
          <p:cNvCxnSpPr/>
          <p:nvPr/>
        </p:nvCxnSpPr>
        <p:spPr>
          <a:xfrm>
            <a:off x="8448805" y="1640910"/>
            <a:ext cx="0" cy="457200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BBE9EA8-F16D-CF80-8982-6626DCC4D94A}"/>
              </a:ext>
            </a:extLst>
          </p:cNvPr>
          <p:cNvCxnSpPr>
            <a:cxnSpLocks/>
          </p:cNvCxnSpPr>
          <p:nvPr/>
        </p:nvCxnSpPr>
        <p:spPr>
          <a:xfrm>
            <a:off x="7392443" y="2695184"/>
            <a:ext cx="0" cy="1789134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4DBE80F-2651-37F4-764A-98840AD0A33E}"/>
              </a:ext>
            </a:extLst>
          </p:cNvPr>
          <p:cNvCxnSpPr>
            <a:cxnSpLocks/>
          </p:cNvCxnSpPr>
          <p:nvPr/>
        </p:nvCxnSpPr>
        <p:spPr>
          <a:xfrm>
            <a:off x="6404975" y="5546943"/>
            <a:ext cx="0" cy="615862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CA2AF909-BF63-0764-6003-9E594DD0814D}"/>
              </a:ext>
            </a:extLst>
          </p:cNvPr>
          <p:cNvSpPr/>
          <p:nvPr/>
        </p:nvSpPr>
        <p:spPr>
          <a:xfrm>
            <a:off x="6962635" y="4885042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7E7A802-95AA-A10B-4AE1-513E0447EBC4}"/>
              </a:ext>
            </a:extLst>
          </p:cNvPr>
          <p:cNvSpPr/>
          <p:nvPr/>
        </p:nvSpPr>
        <p:spPr>
          <a:xfrm>
            <a:off x="9012066" y="1442340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D593B88-E06A-DF0B-5004-8C48E594773F}"/>
              </a:ext>
            </a:extLst>
          </p:cNvPr>
          <p:cNvCxnSpPr>
            <a:cxnSpLocks/>
          </p:cNvCxnSpPr>
          <p:nvPr/>
        </p:nvCxnSpPr>
        <p:spPr>
          <a:xfrm flipV="1">
            <a:off x="9040917" y="1545582"/>
            <a:ext cx="4175" cy="2445175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83A06E6-9EDE-F34E-90EF-2FED9EE8EFBD}"/>
              </a:ext>
            </a:extLst>
          </p:cNvPr>
          <p:cNvCxnSpPr>
            <a:cxnSpLocks/>
          </p:cNvCxnSpPr>
          <p:nvPr/>
        </p:nvCxnSpPr>
        <p:spPr>
          <a:xfrm flipH="1">
            <a:off x="7025265" y="4926165"/>
            <a:ext cx="885785" cy="0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A4A8D52-87AD-D476-E98A-60EA3441D544}"/>
              </a:ext>
            </a:extLst>
          </p:cNvPr>
          <p:cNvSpPr txBox="1"/>
          <p:nvPr/>
        </p:nvSpPr>
        <p:spPr>
          <a:xfrm>
            <a:off x="9012066" y="2638206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𝚫</a:t>
            </a:r>
            <a:r>
              <a:rPr lang="en-US" sz="1000" dirty="0" err="1"/>
              <a:t>P</a:t>
            </a:r>
            <a:r>
              <a:rPr lang="en-US" sz="1000" baseline="-25000" dirty="0" err="1"/>
              <a:t>emergence</a:t>
            </a:r>
            <a:endParaRPr lang="en-US" sz="1000" baseline="-25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3898478-6675-A07E-0B98-9C26B94201B4}"/>
              </a:ext>
            </a:extLst>
          </p:cNvPr>
          <p:cNvSpPr txBox="1"/>
          <p:nvPr/>
        </p:nvSpPr>
        <p:spPr>
          <a:xfrm>
            <a:off x="7210816" y="4971053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</a:t>
            </a:r>
            <a:r>
              <a:rPr lang="en-US" sz="1000" baseline="-25000" dirty="0"/>
              <a:t>0</a:t>
            </a:r>
            <a:r>
              <a:rPr lang="en-US" sz="1000" dirty="0"/>
              <a:t>(1-fv)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4669E5-D086-0A0E-9E1B-AFFE6656AB80}"/>
              </a:ext>
            </a:extLst>
          </p:cNvPr>
          <p:cNvSpPr txBox="1"/>
          <p:nvPr/>
        </p:nvSpPr>
        <p:spPr>
          <a:xfrm>
            <a:off x="53954" y="4304056"/>
            <a:ext cx="16834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Caveats: assuming VE</a:t>
            </a:r>
            <a:r>
              <a:rPr lang="en-US" sz="1000" baseline="-25000" dirty="0"/>
              <a:t>SI</a:t>
            </a:r>
            <a:r>
              <a:rPr lang="en-US" sz="1000" dirty="0"/>
              <a:t> = 1</a:t>
            </a:r>
          </a:p>
        </p:txBody>
      </p:sp>
      <p:pic>
        <p:nvPicPr>
          <p:cNvPr id="4" name="Picture 3" descr="A graph of a graph&#10;&#10;AI-generated content may be incorrect.">
            <a:extLst>
              <a:ext uri="{FF2B5EF4-FFF2-40B4-BE49-F238E27FC236}">
                <a16:creationId xmlns:a16="http://schemas.microsoft.com/office/drawing/2014/main" id="{3EF7415F-E507-C22C-D9A9-5AB11DE3A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375" y="512783"/>
            <a:ext cx="44196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50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6A8D-B4D7-7D51-3BA5-1CD25A109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889" y="19182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/>
              <a:t>Probability of emergence depends on: </a:t>
            </a:r>
            <a:br>
              <a:rPr lang="en-US"/>
            </a:br>
            <a:r>
              <a:rPr lang="en-US"/>
              <a:t> 1) the number of mutations required to adapt, </a:t>
            </a:r>
            <a:br>
              <a:rPr lang="en-US"/>
            </a:br>
            <a:r>
              <a:rPr lang="en-US"/>
              <a:t>2) the mutation rate,</a:t>
            </a:r>
            <a:br>
              <a:rPr lang="en-US"/>
            </a:br>
            <a:r>
              <a:rPr lang="en-US"/>
              <a:t>3) the R0 of the first spillover infection.</a:t>
            </a:r>
          </a:p>
        </p:txBody>
      </p:sp>
    </p:spTree>
    <p:extLst>
      <p:ext uri="{BB962C8B-B14F-4D97-AF65-F5344CB8AC3E}">
        <p14:creationId xmlns:p14="http://schemas.microsoft.com/office/powerpoint/2010/main" val="857771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of 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FA65C367-631F-9659-5FA9-8AF7C190F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33" y="675097"/>
            <a:ext cx="4699177" cy="4741900"/>
          </a:xfrm>
          <a:prstGeom prst="rect">
            <a:avLst/>
          </a:prstGeom>
        </p:spPr>
      </p:pic>
      <p:pic>
        <p:nvPicPr>
          <p:cNvPr id="3" name="Picture 2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F737BC7D-783C-93B5-5652-B0160477D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712" y="608194"/>
            <a:ext cx="4695531" cy="47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8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0B76-B528-B787-1D98-B77F9E10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144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/>
              <a:t>Probability of emergence and fold change in probability of emergence as proportion vaccinated increases</a:t>
            </a:r>
          </a:p>
        </p:txBody>
      </p:sp>
    </p:spTree>
    <p:extLst>
      <p:ext uri="{BB962C8B-B14F-4D97-AF65-F5344CB8AC3E}">
        <p14:creationId xmlns:p14="http://schemas.microsoft.com/office/powerpoint/2010/main" val="1290903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83F75-32D3-4528-1F10-700B7E53D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FA22EE4E-4ACD-1D06-B38C-1E98AEEF7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51" y="737265"/>
            <a:ext cx="11498292" cy="5385056"/>
          </a:xfrm>
        </p:spPr>
      </p:pic>
    </p:spTree>
    <p:extLst>
      <p:ext uri="{BB962C8B-B14F-4D97-AF65-F5344CB8AC3E}">
        <p14:creationId xmlns:p14="http://schemas.microsoft.com/office/powerpoint/2010/main" val="1825651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20371301-B53B-6C34-D21D-D1BF7EF778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4961"/>
          <a:stretch/>
        </p:blipFill>
        <p:spPr>
          <a:xfrm>
            <a:off x="202722" y="451156"/>
            <a:ext cx="2728106" cy="5079537"/>
          </a:xfrm>
          <a:prstGeom prst="rect">
            <a:avLst/>
          </a:prstGeom>
        </p:spPr>
      </p:pic>
      <p:pic>
        <p:nvPicPr>
          <p:cNvPr id="12" name="Content Placeholder 11" descr="A screenshot of a graph&#10;&#10;AI-generated content may be incorrect.">
            <a:extLst>
              <a:ext uri="{FF2B5EF4-FFF2-40B4-BE49-F238E27FC236}">
                <a16:creationId xmlns:a16="http://schemas.microsoft.com/office/drawing/2014/main" id="{963DB46B-EA38-2311-D6E9-7B1C9D7DF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930441" y="452587"/>
            <a:ext cx="9123921" cy="50738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F68097A-11E0-F389-C1A1-D40BF9C37897}"/>
              </a:ext>
            </a:extLst>
          </p:cNvPr>
          <p:cNvSpPr/>
          <p:nvPr/>
        </p:nvSpPr>
        <p:spPr>
          <a:xfrm>
            <a:off x="137637" y="451156"/>
            <a:ext cx="2792803" cy="5073801"/>
          </a:xfrm>
          <a:prstGeom prst="rect">
            <a:avLst/>
          </a:prstGeom>
          <a:solidFill>
            <a:srgbClr val="156082">
              <a:alpha val="290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726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F98B3AA-B1C6-A6B0-AAA2-6C88E3365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144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/>
              <a:t>Time to emergence, change in time to emergence, and parameter regimes where vaccination could prevent spillover as proportion vaccinated increases</a:t>
            </a:r>
          </a:p>
        </p:txBody>
      </p:sp>
    </p:spTree>
    <p:extLst>
      <p:ext uri="{BB962C8B-B14F-4D97-AF65-F5344CB8AC3E}">
        <p14:creationId xmlns:p14="http://schemas.microsoft.com/office/powerpoint/2010/main" val="722223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B522F-6C0D-3498-32D0-1926F1310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3060B4C5-0D71-6155-A28E-CA58458EC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569" y="811459"/>
            <a:ext cx="10004440" cy="4939527"/>
          </a:xfrm>
        </p:spPr>
      </p:pic>
    </p:spTree>
    <p:extLst>
      <p:ext uri="{BB962C8B-B14F-4D97-AF65-F5344CB8AC3E}">
        <p14:creationId xmlns:p14="http://schemas.microsoft.com/office/powerpoint/2010/main" val="3080229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9F8C4D-C4D0-560A-362C-443DECCF2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7D54D929-82EE-C600-26CC-65592278B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97" y="734826"/>
            <a:ext cx="11823760" cy="53881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D1073E9-F1EF-7807-6427-7B373928ABF6}"/>
              </a:ext>
            </a:extLst>
          </p:cNvPr>
          <p:cNvSpPr/>
          <p:nvPr/>
        </p:nvSpPr>
        <p:spPr>
          <a:xfrm>
            <a:off x="182297" y="734826"/>
            <a:ext cx="3041854" cy="5442137"/>
          </a:xfrm>
          <a:prstGeom prst="rect">
            <a:avLst/>
          </a:prstGeom>
          <a:solidFill>
            <a:srgbClr val="156082">
              <a:alpha val="290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CCC5F7-688C-A57C-BADC-5981EFA7CBC7}"/>
              </a:ext>
            </a:extLst>
          </p:cNvPr>
          <p:cNvSpPr txBox="1"/>
          <p:nvPr/>
        </p:nvSpPr>
        <p:spPr>
          <a:xfrm>
            <a:off x="838200" y="255320"/>
            <a:ext cx="199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 Pre vaccination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D46BF-45DF-2363-DD28-CC4EC80184BE}"/>
              </a:ext>
            </a:extLst>
          </p:cNvPr>
          <p:cNvSpPr txBox="1"/>
          <p:nvPr/>
        </p:nvSpPr>
        <p:spPr>
          <a:xfrm>
            <a:off x="5705105" y="255320"/>
            <a:ext cx="4635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Fold reduction in TE in vaccinated population</a:t>
            </a:r>
          </a:p>
        </p:txBody>
      </p:sp>
    </p:spTree>
    <p:extLst>
      <p:ext uri="{BB962C8B-B14F-4D97-AF65-F5344CB8AC3E}">
        <p14:creationId xmlns:p14="http://schemas.microsoft.com/office/powerpoint/2010/main" val="1198104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C6A96231-B493-17F8-1179-F66CEF6F8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584" y="661326"/>
            <a:ext cx="11789433" cy="5619606"/>
          </a:xfrm>
        </p:spPr>
      </p:pic>
    </p:spTree>
    <p:extLst>
      <p:ext uri="{BB962C8B-B14F-4D97-AF65-F5344CB8AC3E}">
        <p14:creationId xmlns:p14="http://schemas.microsoft.com/office/powerpoint/2010/main" val="100846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1896-357E-E0F9-9344-A9C90C70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CACA-91D2-4E1A-1551-2B8D79943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6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3ABC7-6C80-9234-0ECB-ECA047E075D9}"/>
              </a:ext>
            </a:extLst>
          </p:cNvPr>
          <p:cNvCxnSpPr>
            <a:cxnSpLocks/>
          </p:cNvCxnSpPr>
          <p:nvPr/>
        </p:nvCxnSpPr>
        <p:spPr>
          <a:xfrm>
            <a:off x="3388290" y="1910219"/>
            <a:ext cx="0" cy="335697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D1270B6-A0FF-6533-86AD-C939948841A2}"/>
              </a:ext>
            </a:extLst>
          </p:cNvPr>
          <p:cNvCxnSpPr>
            <a:cxnSpLocks/>
          </p:cNvCxnSpPr>
          <p:nvPr/>
        </p:nvCxnSpPr>
        <p:spPr>
          <a:xfrm flipV="1">
            <a:off x="3069754" y="3075862"/>
            <a:ext cx="670250" cy="4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E4A43284-308E-32C9-88F6-1C6B56C3C59B}"/>
              </a:ext>
            </a:extLst>
          </p:cNvPr>
          <p:cNvSpPr/>
          <p:nvPr/>
        </p:nvSpPr>
        <p:spPr>
          <a:xfrm rot="16200000">
            <a:off x="1880250" y="2690826"/>
            <a:ext cx="205539" cy="1905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38929FA-E9EF-140B-D6DE-72C6377B1FCC}"/>
              </a:ext>
            </a:extLst>
          </p:cNvPr>
          <p:cNvSpPr/>
          <p:nvPr/>
        </p:nvSpPr>
        <p:spPr>
          <a:xfrm rot="16200000">
            <a:off x="3832986" y="2984634"/>
            <a:ext cx="205539" cy="1905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04F0D5B-9883-3CAE-7F0F-09CEB81800C2}"/>
              </a:ext>
            </a:extLst>
          </p:cNvPr>
          <p:cNvCxnSpPr>
            <a:cxnSpLocks/>
          </p:cNvCxnSpPr>
          <p:nvPr/>
        </p:nvCxnSpPr>
        <p:spPr>
          <a:xfrm rot="16200000">
            <a:off x="4395252" y="2818149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0DE2399E-D4B6-44E6-603F-89FFB0A3C041}"/>
              </a:ext>
            </a:extLst>
          </p:cNvPr>
          <p:cNvSpPr/>
          <p:nvPr/>
        </p:nvSpPr>
        <p:spPr>
          <a:xfrm rot="16200000">
            <a:off x="4763920" y="2970258"/>
            <a:ext cx="205539" cy="190500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430F83C-A7F1-8389-9462-D986918719A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8047" y="3118276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136869B-FE3A-2531-6910-59891F842AFF}"/>
              </a:ext>
            </a:extLst>
          </p:cNvPr>
          <p:cNvCxnSpPr>
            <a:cxnSpLocks/>
          </p:cNvCxnSpPr>
          <p:nvPr/>
        </p:nvCxnSpPr>
        <p:spPr>
          <a:xfrm rot="16200000">
            <a:off x="5178046" y="257193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4C517B0-3B81-4F98-039A-9141FBACBBE9}"/>
              </a:ext>
            </a:extLst>
          </p:cNvPr>
          <p:cNvSpPr/>
          <p:nvPr/>
        </p:nvSpPr>
        <p:spPr>
          <a:xfrm rot="16200000">
            <a:off x="5604996" y="3480652"/>
            <a:ext cx="205539" cy="190500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0AAB5DC-FBA4-DC4F-4ED1-2D91FAACEEC2}"/>
              </a:ext>
            </a:extLst>
          </p:cNvPr>
          <p:cNvSpPr/>
          <p:nvPr/>
        </p:nvSpPr>
        <p:spPr>
          <a:xfrm rot="16200000">
            <a:off x="5604995" y="2488615"/>
            <a:ext cx="205539" cy="190500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BE2973D-A410-D5F2-BEF2-478A03008C28}"/>
              </a:ext>
            </a:extLst>
          </p:cNvPr>
          <p:cNvCxnSpPr>
            <a:cxnSpLocks/>
          </p:cNvCxnSpPr>
          <p:nvPr/>
        </p:nvCxnSpPr>
        <p:spPr>
          <a:xfrm rot="16200000">
            <a:off x="6152884" y="3328544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25F4B655-50E6-A255-1B60-5EFC7CF5CE23}"/>
              </a:ext>
            </a:extLst>
          </p:cNvPr>
          <p:cNvSpPr/>
          <p:nvPr/>
        </p:nvSpPr>
        <p:spPr>
          <a:xfrm rot="16200000">
            <a:off x="6521552" y="348065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CDF196B-2093-D26D-BCDF-D69A2B871D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28490" y="367899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B6873D9-E3BA-FD85-7747-E68377856321}"/>
              </a:ext>
            </a:extLst>
          </p:cNvPr>
          <p:cNvCxnSpPr>
            <a:cxnSpLocks/>
          </p:cNvCxnSpPr>
          <p:nvPr/>
        </p:nvCxnSpPr>
        <p:spPr>
          <a:xfrm rot="16200000">
            <a:off x="6928489" y="300325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C03D381-F467-B551-5F27-ECA5DDEE163C}"/>
              </a:ext>
            </a:extLst>
          </p:cNvPr>
          <p:cNvCxnSpPr>
            <a:cxnSpLocks/>
          </p:cNvCxnSpPr>
          <p:nvPr/>
        </p:nvCxnSpPr>
        <p:spPr>
          <a:xfrm rot="16200000">
            <a:off x="6145695" y="2307752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9590C597-98E6-5294-AA32-D1AEC6E09627}"/>
              </a:ext>
            </a:extLst>
          </p:cNvPr>
          <p:cNvSpPr/>
          <p:nvPr/>
        </p:nvSpPr>
        <p:spPr>
          <a:xfrm rot="16200000">
            <a:off x="6514363" y="2459861"/>
            <a:ext cx="205539" cy="190500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FDB2F72-DF4D-1918-4672-A28F5E258ADA}"/>
              </a:ext>
            </a:extLst>
          </p:cNvPr>
          <p:cNvSpPr/>
          <p:nvPr/>
        </p:nvSpPr>
        <p:spPr>
          <a:xfrm rot="16200000">
            <a:off x="7342857" y="4071591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46BD502-6146-4EC2-B384-83E24F06A2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56984" y="421961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8CB2789-0284-5969-B5B1-639425FB0CF8}"/>
              </a:ext>
            </a:extLst>
          </p:cNvPr>
          <p:cNvCxnSpPr>
            <a:cxnSpLocks/>
          </p:cNvCxnSpPr>
          <p:nvPr/>
        </p:nvCxnSpPr>
        <p:spPr>
          <a:xfrm rot="16200000">
            <a:off x="7756983" y="3673271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54988371-FC59-5CE8-3DE8-EC6DD74D0112}"/>
              </a:ext>
            </a:extLst>
          </p:cNvPr>
          <p:cNvSpPr/>
          <p:nvPr/>
        </p:nvSpPr>
        <p:spPr>
          <a:xfrm rot="16200000">
            <a:off x="8183933" y="4581986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4D6E74D-EA15-B8F7-B661-DCD805C58B32}"/>
              </a:ext>
            </a:extLst>
          </p:cNvPr>
          <p:cNvSpPr/>
          <p:nvPr/>
        </p:nvSpPr>
        <p:spPr>
          <a:xfrm rot="16200000">
            <a:off x="8183932" y="358994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EA11041-AD4D-E0C2-C316-511A4B61A461}"/>
              </a:ext>
            </a:extLst>
          </p:cNvPr>
          <p:cNvSpPr/>
          <p:nvPr/>
        </p:nvSpPr>
        <p:spPr>
          <a:xfrm rot="16200000">
            <a:off x="7342858" y="2867487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428EE7A-A5D0-5FAC-CE0B-DA5815AE49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56985" y="3015506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4B87FFF-2F7C-8246-13F0-5DFE108AD507}"/>
              </a:ext>
            </a:extLst>
          </p:cNvPr>
          <p:cNvCxnSpPr>
            <a:cxnSpLocks/>
          </p:cNvCxnSpPr>
          <p:nvPr/>
        </p:nvCxnSpPr>
        <p:spPr>
          <a:xfrm rot="16200000">
            <a:off x="7756984" y="246916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A87384C6-F904-2831-407B-D3212BB082AD}"/>
              </a:ext>
            </a:extLst>
          </p:cNvPr>
          <p:cNvSpPr/>
          <p:nvPr/>
        </p:nvSpPr>
        <p:spPr>
          <a:xfrm rot="16200000">
            <a:off x="8183934" y="3377882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955D476D-B8EE-7EAA-64C0-99334F0FA9BD}"/>
              </a:ext>
            </a:extLst>
          </p:cNvPr>
          <p:cNvSpPr/>
          <p:nvPr/>
        </p:nvSpPr>
        <p:spPr>
          <a:xfrm rot="16200000">
            <a:off x="8183933" y="238584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DA5127C-FB60-3C0D-26CA-4B0B437C1DF9}"/>
              </a:ext>
            </a:extLst>
          </p:cNvPr>
          <p:cNvSpPr txBox="1"/>
          <p:nvPr/>
        </p:nvSpPr>
        <p:spPr>
          <a:xfrm>
            <a:off x="6806181" y="2328148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59DF3A1-9EFB-F71C-D423-9732068DB723}"/>
              </a:ext>
            </a:extLst>
          </p:cNvPr>
          <p:cNvCxnSpPr>
            <a:cxnSpLocks/>
          </p:cNvCxnSpPr>
          <p:nvPr/>
        </p:nvCxnSpPr>
        <p:spPr>
          <a:xfrm>
            <a:off x="7030455" y="1910219"/>
            <a:ext cx="0" cy="335697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49188574-F42D-6F53-9461-D07A4C747495}"/>
              </a:ext>
            </a:extLst>
          </p:cNvPr>
          <p:cNvSpPr txBox="1"/>
          <p:nvPr/>
        </p:nvSpPr>
        <p:spPr>
          <a:xfrm>
            <a:off x="1409826" y="4794619"/>
            <a:ext cx="1574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Introduction (from reservoir)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184B3A0-27DE-B6C4-63B5-5422E7430506}"/>
              </a:ext>
            </a:extLst>
          </p:cNvPr>
          <p:cNvSpPr txBox="1"/>
          <p:nvPr/>
        </p:nvSpPr>
        <p:spPr>
          <a:xfrm>
            <a:off x="3977787" y="4794619"/>
            <a:ext cx="2463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Evolution during stuttering chains of transmission in humans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44293B5-87B7-FBF9-144D-ABD0F0D91D1E}"/>
              </a:ext>
            </a:extLst>
          </p:cNvPr>
          <p:cNvSpPr/>
          <p:nvPr/>
        </p:nvSpPr>
        <p:spPr>
          <a:xfrm rot="16200000">
            <a:off x="2639501" y="2984634"/>
            <a:ext cx="205539" cy="1905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3D84B8A-79FB-FB51-92D7-83882C3DFB74}"/>
              </a:ext>
            </a:extLst>
          </p:cNvPr>
          <p:cNvSpPr/>
          <p:nvPr/>
        </p:nvSpPr>
        <p:spPr>
          <a:xfrm rot="16200000">
            <a:off x="1652279" y="3652033"/>
            <a:ext cx="205539" cy="1905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7BDC0EA-CF75-3C2F-98BF-850E93171364}"/>
              </a:ext>
            </a:extLst>
          </p:cNvPr>
          <p:cNvSpPr/>
          <p:nvPr/>
        </p:nvSpPr>
        <p:spPr>
          <a:xfrm rot="16200000">
            <a:off x="2207778" y="3355216"/>
            <a:ext cx="205539" cy="1905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9CC27FEC-2F77-414E-7946-07FDE2C880D0}"/>
              </a:ext>
            </a:extLst>
          </p:cNvPr>
          <p:cNvSpPr/>
          <p:nvPr/>
        </p:nvSpPr>
        <p:spPr>
          <a:xfrm rot="16200000">
            <a:off x="2094548" y="2010931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08BF9EA8-ED94-A3DB-E8B2-2C6CCF1183BA}"/>
              </a:ext>
            </a:extLst>
          </p:cNvPr>
          <p:cNvSpPr/>
          <p:nvPr/>
        </p:nvSpPr>
        <p:spPr>
          <a:xfrm>
            <a:off x="2399688" y="1271557"/>
            <a:ext cx="5655501" cy="732782"/>
          </a:xfrm>
          <a:custGeom>
            <a:avLst/>
            <a:gdLst>
              <a:gd name="connsiteX0" fmla="*/ 0 w 5655501"/>
              <a:gd name="connsiteY0" fmla="*/ 732782 h 732782"/>
              <a:gd name="connsiteX1" fmla="*/ 2749463 w 5655501"/>
              <a:gd name="connsiteY1" fmla="*/ 9 h 732782"/>
              <a:gd name="connsiteX2" fmla="*/ 5655501 w 5655501"/>
              <a:gd name="connsiteY2" fmla="*/ 720256 h 7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55501" h="732782">
                <a:moveTo>
                  <a:pt x="0" y="732782"/>
                </a:moveTo>
                <a:cubicBezTo>
                  <a:pt x="903440" y="367439"/>
                  <a:pt x="1806880" y="2097"/>
                  <a:pt x="2749463" y="9"/>
                </a:cubicBezTo>
                <a:cubicBezTo>
                  <a:pt x="3692047" y="-2079"/>
                  <a:pt x="4673774" y="359088"/>
                  <a:pt x="5655501" y="720256"/>
                </a:cubicBezTo>
              </a:path>
            </a:pathLst>
          </a:custGeom>
          <a:ln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24F32A0-52C2-91CC-CFA9-75A72ADD7E3C}"/>
              </a:ext>
            </a:extLst>
          </p:cNvPr>
          <p:cNvSpPr txBox="1"/>
          <p:nvPr/>
        </p:nvSpPr>
        <p:spPr>
          <a:xfrm>
            <a:off x="4276506" y="1009170"/>
            <a:ext cx="17760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(Pre-adaptation, R0 &gt;&gt; 1)</a:t>
            </a:r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50DF9D1A-0612-7B5A-4B2A-1FE904150ECD}"/>
              </a:ext>
            </a:extLst>
          </p:cNvPr>
          <p:cNvSpPr/>
          <p:nvPr/>
        </p:nvSpPr>
        <p:spPr>
          <a:xfrm rot="18967714">
            <a:off x="2628171" y="4859888"/>
            <a:ext cx="1572016" cy="1546965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Arc 99">
            <a:extLst>
              <a:ext uri="{FF2B5EF4-FFF2-40B4-BE49-F238E27FC236}">
                <a16:creationId xmlns:a16="http://schemas.microsoft.com/office/drawing/2014/main" id="{58EF794D-3D67-6B18-9A49-AD8111A27075}"/>
              </a:ext>
            </a:extLst>
          </p:cNvPr>
          <p:cNvSpPr/>
          <p:nvPr/>
        </p:nvSpPr>
        <p:spPr>
          <a:xfrm rot="18967714">
            <a:off x="6202012" y="4859889"/>
            <a:ext cx="1572016" cy="1546965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5F56BCB-1361-26E8-5BCC-81DBB651AB71}"/>
              </a:ext>
            </a:extLst>
          </p:cNvPr>
          <p:cNvSpPr txBox="1"/>
          <p:nvPr/>
        </p:nvSpPr>
        <p:spPr>
          <a:xfrm>
            <a:off x="3001377" y="2763833"/>
            <a:ext cx="824271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Spillover  rate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61E14CA-1BD5-C1F3-3DFB-BD853717A091}"/>
              </a:ext>
            </a:extLst>
          </p:cNvPr>
          <p:cNvSpPr txBox="1"/>
          <p:nvPr/>
        </p:nvSpPr>
        <p:spPr>
          <a:xfrm>
            <a:off x="6806181" y="5309811"/>
            <a:ext cx="6050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= 1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BF5DE5A-C7A9-9009-EEB2-25F9A7BEBF6C}"/>
              </a:ext>
            </a:extLst>
          </p:cNvPr>
          <p:cNvCxnSpPr>
            <a:cxnSpLocks/>
          </p:cNvCxnSpPr>
          <p:nvPr/>
        </p:nvCxnSpPr>
        <p:spPr>
          <a:xfrm>
            <a:off x="3338186" y="5793288"/>
            <a:ext cx="36922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967D4E02-F69E-95F8-71DC-00256FE8E5BC}"/>
              </a:ext>
            </a:extLst>
          </p:cNvPr>
          <p:cNvCxnSpPr/>
          <p:nvPr/>
        </p:nvCxnSpPr>
        <p:spPr>
          <a:xfrm>
            <a:off x="7030455" y="5711869"/>
            <a:ext cx="0" cy="162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90A215C-F303-A58D-4BA9-727B4864B998}"/>
              </a:ext>
            </a:extLst>
          </p:cNvPr>
          <p:cNvCxnSpPr>
            <a:cxnSpLocks/>
          </p:cNvCxnSpPr>
          <p:nvPr/>
        </p:nvCxnSpPr>
        <p:spPr>
          <a:xfrm>
            <a:off x="3338186" y="6045896"/>
            <a:ext cx="5448822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6A1C965D-166B-FC05-795F-52128D21A6DE}"/>
              </a:ext>
            </a:extLst>
          </p:cNvPr>
          <p:cNvSpPr txBox="1"/>
          <p:nvPr/>
        </p:nvSpPr>
        <p:spPr>
          <a:xfrm>
            <a:off x="7047567" y="5686838"/>
            <a:ext cx="77506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b="1" dirty="0"/>
              <a:t>Extinction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D131543-6869-E66A-3503-DCFA20CDA5B5}"/>
              </a:ext>
            </a:extLst>
          </p:cNvPr>
          <p:cNvSpPr txBox="1"/>
          <p:nvPr/>
        </p:nvSpPr>
        <p:spPr>
          <a:xfrm>
            <a:off x="8787008" y="5938174"/>
            <a:ext cx="77506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b="1" dirty="0"/>
              <a:t>Emergence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54CE5E6-5CE3-C6CB-9C1C-A1632E1B5D51}"/>
              </a:ext>
            </a:extLst>
          </p:cNvPr>
          <p:cNvSpPr txBox="1"/>
          <p:nvPr/>
        </p:nvSpPr>
        <p:spPr>
          <a:xfrm>
            <a:off x="7361295" y="4816965"/>
            <a:ext cx="1776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Incipient</a:t>
            </a:r>
          </a:p>
          <a:p>
            <a:pPr algn="ctr"/>
            <a:r>
              <a:rPr lang="en-US" sz="1000" b="1" dirty="0"/>
              <a:t> epidemic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733CB97D-DA93-F22F-A865-DF685C04B3DC}"/>
              </a:ext>
            </a:extLst>
          </p:cNvPr>
          <p:cNvSpPr txBox="1"/>
          <p:nvPr/>
        </p:nvSpPr>
        <p:spPr>
          <a:xfrm>
            <a:off x="1587571" y="3108490"/>
            <a:ext cx="118523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R0 of first infection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CAD4875-9E77-EE1C-E591-C406F9E75A2C}"/>
              </a:ext>
            </a:extLst>
          </p:cNvPr>
          <p:cNvSpPr txBox="1"/>
          <p:nvPr/>
        </p:nvSpPr>
        <p:spPr>
          <a:xfrm>
            <a:off x="3959700" y="2331915"/>
            <a:ext cx="202734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Number of mutations to adaptation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48767BE5-0312-776F-BFA0-15D04CA6CF11}"/>
              </a:ext>
            </a:extLst>
          </p:cNvPr>
          <p:cNvSpPr txBox="1"/>
          <p:nvPr/>
        </p:nvSpPr>
        <p:spPr>
          <a:xfrm>
            <a:off x="4671834" y="5311605"/>
            <a:ext cx="8452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increasing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7DFA66-85FA-45C8-0F5C-AD82A75548A5}"/>
              </a:ext>
            </a:extLst>
          </p:cNvPr>
          <p:cNvCxnSpPr>
            <a:cxnSpLocks/>
          </p:cNvCxnSpPr>
          <p:nvPr/>
        </p:nvCxnSpPr>
        <p:spPr>
          <a:xfrm>
            <a:off x="4461751" y="5333106"/>
            <a:ext cx="1265813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67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4854A9F-4FC6-A680-58C5-35490257F941}"/>
              </a:ext>
            </a:extLst>
          </p:cNvPr>
          <p:cNvSpPr/>
          <p:nvPr/>
        </p:nvSpPr>
        <p:spPr>
          <a:xfrm>
            <a:off x="1813537" y="298603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D181EB-57F0-656D-982E-D04DDA341615}"/>
              </a:ext>
            </a:extLst>
          </p:cNvPr>
          <p:cNvCxnSpPr>
            <a:cxnSpLocks/>
          </p:cNvCxnSpPr>
          <p:nvPr/>
        </p:nvCxnSpPr>
        <p:spPr>
          <a:xfrm>
            <a:off x="1923923" y="56071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DCCC09-5935-3312-8B1D-1D29B49494E0}"/>
              </a:ext>
            </a:extLst>
          </p:cNvPr>
          <p:cNvCxnSpPr>
            <a:cxnSpLocks/>
          </p:cNvCxnSpPr>
          <p:nvPr/>
        </p:nvCxnSpPr>
        <p:spPr>
          <a:xfrm>
            <a:off x="3427384" y="560717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E7FBB36-B425-18CB-9149-B06F56C66545}"/>
              </a:ext>
            </a:extLst>
          </p:cNvPr>
          <p:cNvSpPr/>
          <p:nvPr/>
        </p:nvSpPr>
        <p:spPr>
          <a:xfrm>
            <a:off x="1842292" y="1157650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FE598A-C49B-00DA-1432-207190756275}"/>
              </a:ext>
            </a:extLst>
          </p:cNvPr>
          <p:cNvSpPr/>
          <p:nvPr/>
        </p:nvSpPr>
        <p:spPr>
          <a:xfrm>
            <a:off x="3312377" y="298604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C4B1EF-135D-E447-2B56-A6F30EF06036}"/>
              </a:ext>
            </a:extLst>
          </p:cNvPr>
          <p:cNvCxnSpPr>
            <a:cxnSpLocks/>
          </p:cNvCxnSpPr>
          <p:nvPr/>
        </p:nvCxnSpPr>
        <p:spPr>
          <a:xfrm>
            <a:off x="820455" y="756385"/>
            <a:ext cx="9926343" cy="0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C34426A-39ED-DA79-EA8B-9445A7202AFF}"/>
              </a:ext>
            </a:extLst>
          </p:cNvPr>
          <p:cNvCxnSpPr>
            <a:cxnSpLocks/>
          </p:cNvCxnSpPr>
          <p:nvPr/>
        </p:nvCxnSpPr>
        <p:spPr>
          <a:xfrm>
            <a:off x="1945488" y="1484463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07562BFC-0A33-8FB1-90A6-E609AA9B6DB5}"/>
              </a:ext>
            </a:extLst>
          </p:cNvPr>
          <p:cNvSpPr/>
          <p:nvPr/>
        </p:nvSpPr>
        <p:spPr>
          <a:xfrm>
            <a:off x="3326753" y="1157649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097938-D28C-C452-FB5B-C84AE5948DCF}"/>
              </a:ext>
            </a:extLst>
          </p:cNvPr>
          <p:cNvSpPr/>
          <p:nvPr/>
        </p:nvSpPr>
        <p:spPr>
          <a:xfrm>
            <a:off x="1842292" y="2120933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A02E24E-65C9-085C-6313-F07018A33F65}"/>
              </a:ext>
            </a:extLst>
          </p:cNvPr>
          <p:cNvCxnSpPr>
            <a:cxnSpLocks/>
          </p:cNvCxnSpPr>
          <p:nvPr/>
        </p:nvCxnSpPr>
        <p:spPr>
          <a:xfrm flipH="1">
            <a:off x="1554732" y="240820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E2B547-9480-B072-D1BB-205F7E0BE6B0}"/>
              </a:ext>
            </a:extLst>
          </p:cNvPr>
          <p:cNvCxnSpPr>
            <a:cxnSpLocks/>
          </p:cNvCxnSpPr>
          <p:nvPr/>
        </p:nvCxnSpPr>
        <p:spPr>
          <a:xfrm>
            <a:off x="2101071" y="240820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F6ECE48-71A3-5B87-D214-5092EF2F2EAB}"/>
              </a:ext>
            </a:extLst>
          </p:cNvPr>
          <p:cNvSpPr/>
          <p:nvPr/>
        </p:nvSpPr>
        <p:spPr>
          <a:xfrm>
            <a:off x="1353461" y="2926064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236B0-24BF-1D6E-2D59-37AD9D363D35}"/>
              </a:ext>
            </a:extLst>
          </p:cNvPr>
          <p:cNvSpPr/>
          <p:nvPr/>
        </p:nvSpPr>
        <p:spPr>
          <a:xfrm>
            <a:off x="2345498" y="2926063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8E36CF0-CC73-B630-52BC-13EFFAE44C02}"/>
              </a:ext>
            </a:extLst>
          </p:cNvPr>
          <p:cNvCxnSpPr>
            <a:cxnSpLocks/>
          </p:cNvCxnSpPr>
          <p:nvPr/>
        </p:nvCxnSpPr>
        <p:spPr>
          <a:xfrm>
            <a:off x="4660242" y="567905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305829D-1CC9-0F65-1213-872FE7A6A558}"/>
              </a:ext>
            </a:extLst>
          </p:cNvPr>
          <p:cNvSpPr/>
          <p:nvPr/>
        </p:nvSpPr>
        <p:spPr>
          <a:xfrm>
            <a:off x="4545235" y="305792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593B2B-2B7D-07FD-0875-9A555A5181BB}"/>
              </a:ext>
            </a:extLst>
          </p:cNvPr>
          <p:cNvSpPr/>
          <p:nvPr/>
        </p:nvSpPr>
        <p:spPr>
          <a:xfrm>
            <a:off x="4559611" y="1164837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7FAF30-A641-2106-FCC1-987FC298EB40}"/>
              </a:ext>
            </a:extLst>
          </p:cNvPr>
          <p:cNvCxnSpPr>
            <a:cxnSpLocks/>
          </p:cNvCxnSpPr>
          <p:nvPr/>
        </p:nvCxnSpPr>
        <p:spPr>
          <a:xfrm>
            <a:off x="4662808" y="145570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DDADCC05-E821-57E5-1D94-836E9EF951F5}"/>
              </a:ext>
            </a:extLst>
          </p:cNvPr>
          <p:cNvSpPr/>
          <p:nvPr/>
        </p:nvSpPr>
        <p:spPr>
          <a:xfrm>
            <a:off x="4559612" y="2092178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CBE15D-B38C-D3A3-BD4A-69B2AEAEA25D}"/>
              </a:ext>
            </a:extLst>
          </p:cNvPr>
          <p:cNvCxnSpPr>
            <a:cxnSpLocks/>
          </p:cNvCxnSpPr>
          <p:nvPr/>
        </p:nvCxnSpPr>
        <p:spPr>
          <a:xfrm flipH="1">
            <a:off x="4272052" y="237945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2C946C-5C19-B08C-FF92-1523273CF132}"/>
              </a:ext>
            </a:extLst>
          </p:cNvPr>
          <p:cNvCxnSpPr>
            <a:cxnSpLocks/>
          </p:cNvCxnSpPr>
          <p:nvPr/>
        </p:nvCxnSpPr>
        <p:spPr>
          <a:xfrm>
            <a:off x="4818391" y="2379452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B981B51E-9371-0F56-7E41-47BED7B716D2}"/>
              </a:ext>
            </a:extLst>
          </p:cNvPr>
          <p:cNvSpPr/>
          <p:nvPr/>
        </p:nvSpPr>
        <p:spPr>
          <a:xfrm>
            <a:off x="4070781" y="2897309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74ACD7F-D935-CA74-9D83-B4F0F6417E44}"/>
              </a:ext>
            </a:extLst>
          </p:cNvPr>
          <p:cNvSpPr/>
          <p:nvPr/>
        </p:nvSpPr>
        <p:spPr>
          <a:xfrm>
            <a:off x="5062818" y="2897308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EC42C53-4602-2ACC-B05D-44E778A45CC4}"/>
              </a:ext>
            </a:extLst>
          </p:cNvPr>
          <p:cNvCxnSpPr>
            <a:cxnSpLocks/>
          </p:cNvCxnSpPr>
          <p:nvPr/>
        </p:nvCxnSpPr>
        <p:spPr>
          <a:xfrm>
            <a:off x="5183987" y="322052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CB85650-5941-0D27-0D4A-E4661F4F0993}"/>
              </a:ext>
            </a:extLst>
          </p:cNvPr>
          <p:cNvSpPr/>
          <p:nvPr/>
        </p:nvSpPr>
        <p:spPr>
          <a:xfrm>
            <a:off x="5084383" y="3842619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536C3B-B7FF-BD4D-1CF2-A58254A43C5F}"/>
              </a:ext>
            </a:extLst>
          </p:cNvPr>
          <p:cNvCxnSpPr>
            <a:cxnSpLocks/>
          </p:cNvCxnSpPr>
          <p:nvPr/>
        </p:nvCxnSpPr>
        <p:spPr>
          <a:xfrm flipH="1">
            <a:off x="4775259" y="416583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9A935E-8EDD-B650-161D-9B4F7AF7DE0E}"/>
              </a:ext>
            </a:extLst>
          </p:cNvPr>
          <p:cNvCxnSpPr>
            <a:cxnSpLocks/>
          </p:cNvCxnSpPr>
          <p:nvPr/>
        </p:nvCxnSpPr>
        <p:spPr>
          <a:xfrm>
            <a:off x="5321598" y="416583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EA8812F-D862-ECAF-54D9-90B38D595769}"/>
              </a:ext>
            </a:extLst>
          </p:cNvPr>
          <p:cNvSpPr/>
          <p:nvPr/>
        </p:nvSpPr>
        <p:spPr>
          <a:xfrm>
            <a:off x="4573988" y="468369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4422CA6-A364-A10D-0AAA-E554FA891E17}"/>
              </a:ext>
            </a:extLst>
          </p:cNvPr>
          <p:cNvSpPr/>
          <p:nvPr/>
        </p:nvSpPr>
        <p:spPr>
          <a:xfrm>
            <a:off x="5566025" y="4683694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09048BF-A449-03D5-8FE0-06ED69FF9FEB}"/>
              </a:ext>
            </a:extLst>
          </p:cNvPr>
          <p:cNvCxnSpPr>
            <a:cxnSpLocks/>
          </p:cNvCxnSpPr>
          <p:nvPr/>
        </p:nvCxnSpPr>
        <p:spPr>
          <a:xfrm>
            <a:off x="6040468" y="567904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978455B0-6C72-7A2D-EF23-9CDBF865FCB9}"/>
              </a:ext>
            </a:extLst>
          </p:cNvPr>
          <p:cNvSpPr/>
          <p:nvPr/>
        </p:nvSpPr>
        <p:spPr>
          <a:xfrm>
            <a:off x="5925461" y="305791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2FC116C-777A-1196-F950-29C8F8DC603D}"/>
              </a:ext>
            </a:extLst>
          </p:cNvPr>
          <p:cNvSpPr/>
          <p:nvPr/>
        </p:nvSpPr>
        <p:spPr>
          <a:xfrm>
            <a:off x="5939837" y="1164836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E2796D1-143B-1122-70F7-FA69E842E5AA}"/>
              </a:ext>
            </a:extLst>
          </p:cNvPr>
          <p:cNvCxnSpPr>
            <a:cxnSpLocks/>
          </p:cNvCxnSpPr>
          <p:nvPr/>
        </p:nvCxnSpPr>
        <p:spPr>
          <a:xfrm>
            <a:off x="6053817" y="1516811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1E79168E-FB74-DC1C-F501-EAC0E92DC577}"/>
              </a:ext>
            </a:extLst>
          </p:cNvPr>
          <p:cNvSpPr/>
          <p:nvPr/>
        </p:nvSpPr>
        <p:spPr>
          <a:xfrm>
            <a:off x="5950621" y="2153281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83B5E2-F0E2-E91C-B8B1-D48031E6CBC5}"/>
              </a:ext>
            </a:extLst>
          </p:cNvPr>
          <p:cNvCxnSpPr>
            <a:cxnSpLocks/>
          </p:cNvCxnSpPr>
          <p:nvPr/>
        </p:nvCxnSpPr>
        <p:spPr>
          <a:xfrm>
            <a:off x="7485392" y="560715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6CD00761-DB01-A916-2391-049D2C8B2C62}"/>
              </a:ext>
            </a:extLst>
          </p:cNvPr>
          <p:cNvSpPr/>
          <p:nvPr/>
        </p:nvSpPr>
        <p:spPr>
          <a:xfrm>
            <a:off x="7370385" y="298602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5D7970-0F17-5F4E-CEB0-981A00FB243B}"/>
              </a:ext>
            </a:extLst>
          </p:cNvPr>
          <p:cNvSpPr/>
          <p:nvPr/>
        </p:nvSpPr>
        <p:spPr>
          <a:xfrm>
            <a:off x="7384761" y="1157647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1E9DB49-5C5A-02D7-C7A3-CBA0EDDCDFF7}"/>
              </a:ext>
            </a:extLst>
          </p:cNvPr>
          <p:cNvCxnSpPr>
            <a:cxnSpLocks/>
          </p:cNvCxnSpPr>
          <p:nvPr/>
        </p:nvCxnSpPr>
        <p:spPr>
          <a:xfrm>
            <a:off x="7498741" y="1466490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3C0BD84D-21CC-8946-EE15-0B7B5747EA89}"/>
              </a:ext>
            </a:extLst>
          </p:cNvPr>
          <p:cNvSpPr/>
          <p:nvPr/>
        </p:nvSpPr>
        <p:spPr>
          <a:xfrm>
            <a:off x="7399137" y="2088581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F93CCD3-0D58-79FA-D5EE-BF1C51861625}"/>
              </a:ext>
            </a:extLst>
          </p:cNvPr>
          <p:cNvCxnSpPr>
            <a:cxnSpLocks/>
          </p:cNvCxnSpPr>
          <p:nvPr/>
        </p:nvCxnSpPr>
        <p:spPr>
          <a:xfrm flipH="1">
            <a:off x="7090013" y="2411801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798572F-EC9E-6967-7D17-073276C2DCC9}"/>
              </a:ext>
            </a:extLst>
          </p:cNvPr>
          <p:cNvCxnSpPr>
            <a:cxnSpLocks/>
          </p:cNvCxnSpPr>
          <p:nvPr/>
        </p:nvCxnSpPr>
        <p:spPr>
          <a:xfrm>
            <a:off x="7636352" y="241180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17C8657F-F7BA-FE5C-FCF6-E4119B33790B}"/>
              </a:ext>
            </a:extLst>
          </p:cNvPr>
          <p:cNvSpPr/>
          <p:nvPr/>
        </p:nvSpPr>
        <p:spPr>
          <a:xfrm>
            <a:off x="6888742" y="2929657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22FBB90-F3FC-D617-895C-7F2EB3AFB220}"/>
              </a:ext>
            </a:extLst>
          </p:cNvPr>
          <p:cNvSpPr/>
          <p:nvPr/>
        </p:nvSpPr>
        <p:spPr>
          <a:xfrm>
            <a:off x="7880779" y="2929656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15FDD47-9C89-F6E3-B56A-3435D23CC63D}"/>
              </a:ext>
            </a:extLst>
          </p:cNvPr>
          <p:cNvCxnSpPr>
            <a:cxnSpLocks/>
          </p:cNvCxnSpPr>
          <p:nvPr/>
        </p:nvCxnSpPr>
        <p:spPr>
          <a:xfrm>
            <a:off x="6988345" y="3224122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4D29235A-0E02-7D2A-8D7D-26B5356E911C}"/>
              </a:ext>
            </a:extLst>
          </p:cNvPr>
          <p:cNvSpPr/>
          <p:nvPr/>
        </p:nvSpPr>
        <p:spPr>
          <a:xfrm>
            <a:off x="6888741" y="384621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D4B2B41-C52B-981A-D0BB-409C9E680936}"/>
              </a:ext>
            </a:extLst>
          </p:cNvPr>
          <p:cNvCxnSpPr>
            <a:cxnSpLocks/>
          </p:cNvCxnSpPr>
          <p:nvPr/>
        </p:nvCxnSpPr>
        <p:spPr>
          <a:xfrm flipH="1">
            <a:off x="6529296" y="4162244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31EFCCD-7874-CCCA-6F56-9103D0250894}"/>
              </a:ext>
            </a:extLst>
          </p:cNvPr>
          <p:cNvCxnSpPr>
            <a:cxnSpLocks/>
          </p:cNvCxnSpPr>
          <p:nvPr/>
        </p:nvCxnSpPr>
        <p:spPr>
          <a:xfrm>
            <a:off x="7205031" y="416224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7F0E992A-B7E8-7FC0-28F3-A66E43523070}"/>
              </a:ext>
            </a:extLst>
          </p:cNvPr>
          <p:cNvSpPr/>
          <p:nvPr/>
        </p:nvSpPr>
        <p:spPr>
          <a:xfrm>
            <a:off x="6310053" y="468010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BBA01E0-6EE0-48C7-CFAD-2D35780D4C24}"/>
              </a:ext>
            </a:extLst>
          </p:cNvPr>
          <p:cNvSpPr/>
          <p:nvPr/>
        </p:nvSpPr>
        <p:spPr>
          <a:xfrm>
            <a:off x="7499779" y="468009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947C8CB-7790-ECE2-25F9-BD748CFD4B6A}"/>
              </a:ext>
            </a:extLst>
          </p:cNvPr>
          <p:cNvCxnSpPr>
            <a:cxnSpLocks/>
          </p:cNvCxnSpPr>
          <p:nvPr/>
        </p:nvCxnSpPr>
        <p:spPr>
          <a:xfrm>
            <a:off x="8009137" y="3216933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A0EDD794-9AAB-DC51-F9A3-69509EFE1418}"/>
              </a:ext>
            </a:extLst>
          </p:cNvPr>
          <p:cNvSpPr/>
          <p:nvPr/>
        </p:nvSpPr>
        <p:spPr>
          <a:xfrm>
            <a:off x="7909533" y="3839024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269B8C9-F5F8-CA94-D88F-BB1959A27223}"/>
              </a:ext>
            </a:extLst>
          </p:cNvPr>
          <p:cNvCxnSpPr>
            <a:cxnSpLocks/>
          </p:cNvCxnSpPr>
          <p:nvPr/>
        </p:nvCxnSpPr>
        <p:spPr>
          <a:xfrm>
            <a:off x="8790138" y="564311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A05F6C13-9118-3EEB-AF5E-748680CB768E}"/>
              </a:ext>
            </a:extLst>
          </p:cNvPr>
          <p:cNvSpPr/>
          <p:nvPr/>
        </p:nvSpPr>
        <p:spPr>
          <a:xfrm>
            <a:off x="8675131" y="302198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16BE432-D210-97A6-F7CA-15BF71452265}"/>
              </a:ext>
            </a:extLst>
          </p:cNvPr>
          <p:cNvSpPr/>
          <p:nvPr/>
        </p:nvSpPr>
        <p:spPr>
          <a:xfrm>
            <a:off x="8689507" y="1161243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366838F-5FF3-6615-A4CB-383368AB3CDB}"/>
              </a:ext>
            </a:extLst>
          </p:cNvPr>
          <p:cNvCxnSpPr>
            <a:cxnSpLocks/>
          </p:cNvCxnSpPr>
          <p:nvPr/>
        </p:nvCxnSpPr>
        <p:spPr>
          <a:xfrm>
            <a:off x="9947515" y="542744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FA7A875F-6CE6-7F07-C9EB-BA13A813A740}"/>
              </a:ext>
            </a:extLst>
          </p:cNvPr>
          <p:cNvSpPr/>
          <p:nvPr/>
        </p:nvSpPr>
        <p:spPr>
          <a:xfrm>
            <a:off x="9832508" y="280631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2DF38D5-2C5E-DD5E-473A-7A790A9ACD1A}"/>
              </a:ext>
            </a:extLst>
          </p:cNvPr>
          <p:cNvSpPr/>
          <p:nvPr/>
        </p:nvSpPr>
        <p:spPr>
          <a:xfrm>
            <a:off x="9846884" y="1139676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E1A0848-0BBF-183E-20F6-4E8C61138965}"/>
              </a:ext>
            </a:extLst>
          </p:cNvPr>
          <p:cNvCxnSpPr>
            <a:cxnSpLocks/>
          </p:cNvCxnSpPr>
          <p:nvPr/>
        </p:nvCxnSpPr>
        <p:spPr>
          <a:xfrm>
            <a:off x="9953676" y="1470085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Oval 80">
            <a:extLst>
              <a:ext uri="{FF2B5EF4-FFF2-40B4-BE49-F238E27FC236}">
                <a16:creationId xmlns:a16="http://schemas.microsoft.com/office/drawing/2014/main" id="{D74FA61B-6B4A-2DC1-BA9D-13461D37368C}"/>
              </a:ext>
            </a:extLst>
          </p:cNvPr>
          <p:cNvSpPr/>
          <p:nvPr/>
        </p:nvSpPr>
        <p:spPr>
          <a:xfrm>
            <a:off x="9858359" y="2041782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B09296-C8DD-AF57-F828-F6BFE68F3715}"/>
              </a:ext>
            </a:extLst>
          </p:cNvPr>
          <p:cNvSpPr txBox="1"/>
          <p:nvPr/>
        </p:nvSpPr>
        <p:spPr>
          <a:xfrm>
            <a:off x="1393128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11B9F6-D526-3E25-2878-3B72FB439317}"/>
              </a:ext>
            </a:extLst>
          </p:cNvPr>
          <p:cNvSpPr txBox="1"/>
          <p:nvPr/>
        </p:nvSpPr>
        <p:spPr>
          <a:xfrm>
            <a:off x="2390920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1DC43A6-E58F-E99B-FF14-25FB44F60345}"/>
              </a:ext>
            </a:extLst>
          </p:cNvPr>
          <p:cNvSpPr txBox="1"/>
          <p:nvPr/>
        </p:nvSpPr>
        <p:spPr>
          <a:xfrm>
            <a:off x="4102676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F98E35-D5AD-36D7-9DBD-147D38605FB6}"/>
              </a:ext>
            </a:extLst>
          </p:cNvPr>
          <p:cNvSpPr txBox="1"/>
          <p:nvPr/>
        </p:nvSpPr>
        <p:spPr>
          <a:xfrm>
            <a:off x="4604327" y="4870599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DDE91D-EE0E-DFF5-532D-E9078ECE01D3}"/>
              </a:ext>
            </a:extLst>
          </p:cNvPr>
          <p:cNvSpPr txBox="1"/>
          <p:nvPr/>
        </p:nvSpPr>
        <p:spPr>
          <a:xfrm>
            <a:off x="5605692" y="4870599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47E5F2-31A5-9E28-6E3A-1A2434992276}"/>
              </a:ext>
            </a:extLst>
          </p:cNvPr>
          <p:cNvSpPr txBox="1"/>
          <p:nvPr/>
        </p:nvSpPr>
        <p:spPr>
          <a:xfrm>
            <a:off x="7946035" y="4061874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100CE63-E7DB-AB5F-0CE1-2A61C9193CEE}"/>
              </a:ext>
            </a:extLst>
          </p:cNvPr>
          <p:cNvSpPr txBox="1"/>
          <p:nvPr/>
        </p:nvSpPr>
        <p:spPr>
          <a:xfrm>
            <a:off x="5990288" y="2343781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FA415DF-A77C-0B59-9CAC-221018DAAF1F}"/>
              </a:ext>
            </a:extLst>
          </p:cNvPr>
          <p:cNvSpPr txBox="1"/>
          <p:nvPr/>
        </p:nvSpPr>
        <p:spPr>
          <a:xfrm>
            <a:off x="9898491" y="2238444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63AA2AB-2F71-2258-70DB-498E40E6B0B6}"/>
              </a:ext>
            </a:extLst>
          </p:cNvPr>
          <p:cNvSpPr txBox="1"/>
          <p:nvPr/>
        </p:nvSpPr>
        <p:spPr>
          <a:xfrm>
            <a:off x="8714798" y="1355336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2323A0-7912-8602-795C-7200018B8238}"/>
              </a:ext>
            </a:extLst>
          </p:cNvPr>
          <p:cNvSpPr txBox="1"/>
          <p:nvPr/>
        </p:nvSpPr>
        <p:spPr>
          <a:xfrm>
            <a:off x="3370860" y="1332806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7290AB-8494-28E6-BEF7-61697C0E650C}"/>
              </a:ext>
            </a:extLst>
          </p:cNvPr>
          <p:cNvSpPr txBox="1"/>
          <p:nvPr/>
        </p:nvSpPr>
        <p:spPr>
          <a:xfrm>
            <a:off x="733678" y="380160"/>
            <a:ext cx="8611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Introduction </a:t>
            </a:r>
          </a:p>
          <a:p>
            <a:r>
              <a:rPr lang="en-US" sz="800" dirty="0"/>
              <a:t>(from reservoir)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05D8B59-1658-7F24-29BA-A56B61F83720}"/>
              </a:ext>
            </a:extLst>
          </p:cNvPr>
          <p:cNvSpPr txBox="1"/>
          <p:nvPr/>
        </p:nvSpPr>
        <p:spPr>
          <a:xfrm>
            <a:off x="737395" y="800750"/>
            <a:ext cx="998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Transmission in </a:t>
            </a:r>
          </a:p>
          <a:p>
            <a:r>
              <a:rPr lang="en-US" sz="800" dirty="0"/>
              <a:t>human population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A349F03-C3E3-ED80-B250-CAA9A02F8C8F}"/>
              </a:ext>
            </a:extLst>
          </p:cNvPr>
          <p:cNvSpPr txBox="1"/>
          <p:nvPr/>
        </p:nvSpPr>
        <p:spPr>
          <a:xfrm>
            <a:off x="8245443" y="5495761"/>
            <a:ext cx="71526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Emergence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C86858B-0B46-3662-F9B5-D64C6FCC4442}"/>
              </a:ext>
            </a:extLst>
          </p:cNvPr>
          <p:cNvSpPr txBox="1"/>
          <p:nvPr/>
        </p:nvSpPr>
        <p:spPr>
          <a:xfrm>
            <a:off x="752909" y="3963254"/>
            <a:ext cx="8018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Infections by: 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E901BF7-4D52-9651-92B5-5790079A3DD9}"/>
              </a:ext>
            </a:extLst>
          </p:cNvPr>
          <p:cNvSpPr/>
          <p:nvPr/>
        </p:nvSpPr>
        <p:spPr>
          <a:xfrm>
            <a:off x="988435" y="4176406"/>
            <a:ext cx="90892" cy="905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1A4A055-50D8-F590-56FC-4BC71BD0C2F1}"/>
              </a:ext>
            </a:extLst>
          </p:cNvPr>
          <p:cNvSpPr/>
          <p:nvPr/>
        </p:nvSpPr>
        <p:spPr>
          <a:xfrm>
            <a:off x="990523" y="4336126"/>
            <a:ext cx="90892" cy="90512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70A1290F-7554-09D9-1948-B2CDC031602E}"/>
              </a:ext>
            </a:extLst>
          </p:cNvPr>
          <p:cNvSpPr/>
          <p:nvPr/>
        </p:nvSpPr>
        <p:spPr>
          <a:xfrm>
            <a:off x="990522" y="4478768"/>
            <a:ext cx="90892" cy="905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BFDFF733-5C86-601F-CF55-4C5C14A567F0}"/>
              </a:ext>
            </a:extLst>
          </p:cNvPr>
          <p:cNvSpPr/>
          <p:nvPr/>
        </p:nvSpPr>
        <p:spPr>
          <a:xfrm>
            <a:off x="992611" y="4632575"/>
            <a:ext cx="90892" cy="9051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B38E6FD5-157A-C948-1A9C-1C4E6F9441FE}"/>
              </a:ext>
            </a:extLst>
          </p:cNvPr>
          <p:cNvSpPr/>
          <p:nvPr/>
        </p:nvSpPr>
        <p:spPr>
          <a:xfrm>
            <a:off x="992610" y="4789123"/>
            <a:ext cx="90892" cy="9051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7F5AB1E-B2FD-8644-6643-2842EA238E10}"/>
              </a:ext>
            </a:extLst>
          </p:cNvPr>
          <p:cNvSpPr txBox="1"/>
          <p:nvPr/>
        </p:nvSpPr>
        <p:spPr>
          <a:xfrm>
            <a:off x="1060417" y="4115328"/>
            <a:ext cx="16514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4 mutations away from R0 &gt; 1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0F6FA9CA-6F65-8822-92B1-AF800FE97C66}"/>
              </a:ext>
            </a:extLst>
          </p:cNvPr>
          <p:cNvSpPr txBox="1"/>
          <p:nvPr/>
        </p:nvSpPr>
        <p:spPr>
          <a:xfrm>
            <a:off x="1060417" y="4272904"/>
            <a:ext cx="16765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3 mutations away from R0 &gt; 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3DADCC2-1D6E-82F8-4B38-F062C007E375}"/>
              </a:ext>
            </a:extLst>
          </p:cNvPr>
          <p:cNvSpPr txBox="1"/>
          <p:nvPr/>
        </p:nvSpPr>
        <p:spPr>
          <a:xfrm>
            <a:off x="1060417" y="4424770"/>
            <a:ext cx="163530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2 mutations away from R0 &gt; 1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D0485B0-2285-9205-EA5E-7599ECC55C17}"/>
              </a:ext>
            </a:extLst>
          </p:cNvPr>
          <p:cNvSpPr txBox="1"/>
          <p:nvPr/>
        </p:nvSpPr>
        <p:spPr>
          <a:xfrm>
            <a:off x="1060417" y="4572867"/>
            <a:ext cx="14906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1 mutations away from R0 &gt; 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4468D78-1871-D1D3-46E8-989D3BE44C31}"/>
              </a:ext>
            </a:extLst>
          </p:cNvPr>
          <p:cNvSpPr txBox="1"/>
          <p:nvPr/>
        </p:nvSpPr>
        <p:spPr>
          <a:xfrm>
            <a:off x="1060417" y="4727120"/>
            <a:ext cx="14906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R0 &gt; 1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17829184-6253-644F-53D7-0A742521423A}"/>
              </a:ext>
            </a:extLst>
          </p:cNvPr>
          <p:cNvSpPr/>
          <p:nvPr/>
        </p:nvSpPr>
        <p:spPr>
          <a:xfrm>
            <a:off x="6303790" y="468009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40A7DBA-23E2-2C9A-4269-BE432C6E0FF1}"/>
              </a:ext>
            </a:extLst>
          </p:cNvPr>
          <p:cNvCxnSpPr>
            <a:cxnSpLocks/>
          </p:cNvCxnSpPr>
          <p:nvPr/>
        </p:nvCxnSpPr>
        <p:spPr>
          <a:xfrm flipH="1">
            <a:off x="5994666" y="500331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4669F3-1A0D-ED8D-D428-62B537D08137}"/>
              </a:ext>
            </a:extLst>
          </p:cNvPr>
          <p:cNvCxnSpPr>
            <a:cxnSpLocks/>
          </p:cNvCxnSpPr>
          <p:nvPr/>
        </p:nvCxnSpPr>
        <p:spPr>
          <a:xfrm>
            <a:off x="6541005" y="500331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Oval 116">
            <a:extLst>
              <a:ext uri="{FF2B5EF4-FFF2-40B4-BE49-F238E27FC236}">
                <a16:creationId xmlns:a16="http://schemas.microsoft.com/office/drawing/2014/main" id="{91847AD1-3885-3264-648A-3D379D00CFC2}"/>
              </a:ext>
            </a:extLst>
          </p:cNvPr>
          <p:cNvSpPr/>
          <p:nvPr/>
        </p:nvSpPr>
        <p:spPr>
          <a:xfrm>
            <a:off x="5793395" y="552117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38A97544-0681-A0BA-1D39-35D1DF4E8769}"/>
              </a:ext>
            </a:extLst>
          </p:cNvPr>
          <p:cNvSpPr/>
          <p:nvPr/>
        </p:nvSpPr>
        <p:spPr>
          <a:xfrm>
            <a:off x="6785432" y="5521174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7E71C76B-90D3-449D-0744-DFF64651B5B1}"/>
              </a:ext>
            </a:extLst>
          </p:cNvPr>
          <p:cNvSpPr/>
          <p:nvPr/>
        </p:nvSpPr>
        <p:spPr>
          <a:xfrm>
            <a:off x="7507894" y="468010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606DD74-C93E-18A9-6101-530FCA3EF19C}"/>
              </a:ext>
            </a:extLst>
          </p:cNvPr>
          <p:cNvCxnSpPr>
            <a:cxnSpLocks/>
          </p:cNvCxnSpPr>
          <p:nvPr/>
        </p:nvCxnSpPr>
        <p:spPr>
          <a:xfrm flipH="1">
            <a:off x="7198770" y="500332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D8C0FE6-A08F-5F4D-9542-33AA75ACE6E3}"/>
              </a:ext>
            </a:extLst>
          </p:cNvPr>
          <p:cNvCxnSpPr>
            <a:cxnSpLocks/>
          </p:cNvCxnSpPr>
          <p:nvPr/>
        </p:nvCxnSpPr>
        <p:spPr>
          <a:xfrm>
            <a:off x="7745109" y="500331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Oval 121">
            <a:extLst>
              <a:ext uri="{FF2B5EF4-FFF2-40B4-BE49-F238E27FC236}">
                <a16:creationId xmlns:a16="http://schemas.microsoft.com/office/drawing/2014/main" id="{AE2F1359-47AF-E738-1CA6-DEBE9B3F0400}"/>
              </a:ext>
            </a:extLst>
          </p:cNvPr>
          <p:cNvSpPr/>
          <p:nvPr/>
        </p:nvSpPr>
        <p:spPr>
          <a:xfrm>
            <a:off x="6997499" y="5521176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9754D2D-A87B-D24E-8BEA-0373252593D8}"/>
              </a:ext>
            </a:extLst>
          </p:cNvPr>
          <p:cNvSpPr/>
          <p:nvPr/>
        </p:nvSpPr>
        <p:spPr>
          <a:xfrm>
            <a:off x="7989536" y="552117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85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DE37A29-B873-BF4D-0DFE-825A44780C1B}"/>
              </a:ext>
            </a:extLst>
          </p:cNvPr>
          <p:cNvCxnSpPr>
            <a:cxnSpLocks/>
          </p:cNvCxnSpPr>
          <p:nvPr/>
        </p:nvCxnSpPr>
        <p:spPr>
          <a:xfrm flipV="1">
            <a:off x="1455466" y="218682"/>
            <a:ext cx="0" cy="1181364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A530FA9-0A5A-BFBB-11A2-A2E9315A536C}"/>
              </a:ext>
            </a:extLst>
          </p:cNvPr>
          <p:cNvCxnSpPr>
            <a:cxnSpLocks/>
          </p:cNvCxnSpPr>
          <p:nvPr/>
        </p:nvCxnSpPr>
        <p:spPr>
          <a:xfrm flipV="1">
            <a:off x="2665493" y="221511"/>
            <a:ext cx="0" cy="1181364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FCDC983B-3A13-3CC8-06F3-6F2A0A24771C}"/>
              </a:ext>
            </a:extLst>
          </p:cNvPr>
          <p:cNvSpPr/>
          <p:nvPr/>
        </p:nvSpPr>
        <p:spPr>
          <a:xfrm>
            <a:off x="794146" y="751460"/>
            <a:ext cx="112614" cy="8921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73996AB-3B1D-0ABE-7479-9551F8204A78}"/>
              </a:ext>
            </a:extLst>
          </p:cNvPr>
          <p:cNvSpPr/>
          <p:nvPr/>
        </p:nvSpPr>
        <p:spPr>
          <a:xfrm>
            <a:off x="2004172" y="740933"/>
            <a:ext cx="112614" cy="8921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8C75A66-09D5-0532-2F88-CE87F5741F59}"/>
              </a:ext>
            </a:extLst>
          </p:cNvPr>
          <p:cNvSpPr/>
          <p:nvPr/>
        </p:nvSpPr>
        <p:spPr>
          <a:xfrm>
            <a:off x="2881601" y="743198"/>
            <a:ext cx="112614" cy="892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C8201C0-B284-02E9-930A-793D1FCB4958}"/>
              </a:ext>
            </a:extLst>
          </p:cNvPr>
          <p:cNvCxnSpPr>
            <a:cxnSpLocks/>
          </p:cNvCxnSpPr>
          <p:nvPr/>
        </p:nvCxnSpPr>
        <p:spPr>
          <a:xfrm>
            <a:off x="581519" y="1402876"/>
            <a:ext cx="2548551" cy="0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C10013C-98C1-FEA7-4D95-6CDA1A400BA5}"/>
              </a:ext>
            </a:extLst>
          </p:cNvPr>
          <p:cNvSpPr txBox="1"/>
          <p:nvPr/>
        </p:nvSpPr>
        <p:spPr>
          <a:xfrm>
            <a:off x="511413" y="1432083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5A845F-F6BA-5CC8-478B-EA003F7C2127}"/>
              </a:ext>
            </a:extLst>
          </p:cNvPr>
          <p:cNvSpPr txBox="1"/>
          <p:nvPr/>
        </p:nvSpPr>
        <p:spPr>
          <a:xfrm>
            <a:off x="2527594" y="1432081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C8DF014-55AD-3CA6-4E9C-011C061B9BE9}"/>
              </a:ext>
            </a:extLst>
          </p:cNvPr>
          <p:cNvCxnSpPr>
            <a:cxnSpLocks/>
          </p:cNvCxnSpPr>
          <p:nvPr/>
        </p:nvCxnSpPr>
        <p:spPr>
          <a:xfrm flipV="1">
            <a:off x="2036383" y="1845999"/>
            <a:ext cx="0" cy="1181364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E1CE533-5A3B-DCDA-5B3D-BFB025578B07}"/>
              </a:ext>
            </a:extLst>
          </p:cNvPr>
          <p:cNvCxnSpPr>
            <a:cxnSpLocks/>
          </p:cNvCxnSpPr>
          <p:nvPr/>
        </p:nvCxnSpPr>
        <p:spPr>
          <a:xfrm flipV="1">
            <a:off x="2665493" y="1845999"/>
            <a:ext cx="0" cy="1181364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B2D007E5-AA6A-BDBB-28EB-E2A4B426D1B7}"/>
              </a:ext>
            </a:extLst>
          </p:cNvPr>
          <p:cNvSpPr/>
          <p:nvPr/>
        </p:nvSpPr>
        <p:spPr>
          <a:xfrm>
            <a:off x="1665521" y="2415959"/>
            <a:ext cx="112614" cy="8921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A899CC1B-32CF-7B47-F8A1-BC36998259B0}"/>
              </a:ext>
            </a:extLst>
          </p:cNvPr>
          <p:cNvSpPr/>
          <p:nvPr/>
        </p:nvSpPr>
        <p:spPr>
          <a:xfrm>
            <a:off x="2294631" y="2415960"/>
            <a:ext cx="112614" cy="8921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58C30F6-2513-7722-F642-88E837F837B5}"/>
              </a:ext>
            </a:extLst>
          </p:cNvPr>
          <p:cNvSpPr/>
          <p:nvPr/>
        </p:nvSpPr>
        <p:spPr>
          <a:xfrm>
            <a:off x="2923742" y="2397540"/>
            <a:ext cx="112614" cy="892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63688D1-5ED3-A19E-74F1-C2259E0F2F1F}"/>
              </a:ext>
            </a:extLst>
          </p:cNvPr>
          <p:cNvCxnSpPr>
            <a:cxnSpLocks/>
          </p:cNvCxnSpPr>
          <p:nvPr/>
        </p:nvCxnSpPr>
        <p:spPr>
          <a:xfrm>
            <a:off x="581519" y="3027363"/>
            <a:ext cx="2548551" cy="0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0BF3911C-0E4D-D076-A3FA-491C36F2A3EB}"/>
              </a:ext>
            </a:extLst>
          </p:cNvPr>
          <p:cNvSpPr txBox="1"/>
          <p:nvPr/>
        </p:nvSpPr>
        <p:spPr>
          <a:xfrm>
            <a:off x="511413" y="3010992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19DB204-8E50-5129-AE3D-DB2F0947E96A}"/>
              </a:ext>
            </a:extLst>
          </p:cNvPr>
          <p:cNvSpPr txBox="1"/>
          <p:nvPr/>
        </p:nvSpPr>
        <p:spPr>
          <a:xfrm>
            <a:off x="2527594" y="3010992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2B27BDB-B45A-C10F-6A6D-675EBA0B3313}"/>
              </a:ext>
            </a:extLst>
          </p:cNvPr>
          <p:cNvSpPr txBox="1"/>
          <p:nvPr/>
        </p:nvSpPr>
        <p:spPr>
          <a:xfrm>
            <a:off x="1611860" y="1419177"/>
            <a:ext cx="279727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FB3AF2-0E6C-66A7-9787-9CFAFBFF21BC}"/>
              </a:ext>
            </a:extLst>
          </p:cNvPr>
          <p:cNvSpPr txBox="1"/>
          <p:nvPr/>
        </p:nvSpPr>
        <p:spPr>
          <a:xfrm>
            <a:off x="1490247" y="3010992"/>
            <a:ext cx="279727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0.5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C147BA4-1F0C-9656-BB22-2E707421F576}"/>
              </a:ext>
            </a:extLst>
          </p:cNvPr>
          <p:cNvGrpSpPr/>
          <p:nvPr/>
        </p:nvGrpSpPr>
        <p:grpSpPr>
          <a:xfrm>
            <a:off x="3394194" y="3615368"/>
            <a:ext cx="2618657" cy="2966503"/>
            <a:chOff x="1045206" y="299799"/>
            <a:chExt cx="3664580" cy="4452802"/>
          </a:xfrm>
        </p:grpSpPr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CC2F7660-48A1-C1EC-3531-49D7D1F85D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5481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5921CF22-0188-0C15-0748-E07F58D70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7999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6FEC58EA-0DC2-CBD4-BEAD-0651655E9C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80517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44BDDFF6-BC51-4191-A023-5C1EAF8FCE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43035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BADFB95-19C2-76DA-2EC0-51C2A3710BBB}"/>
                </a:ext>
              </a:extLst>
            </p:cNvPr>
            <p:cNvSpPr/>
            <p:nvPr/>
          </p:nvSpPr>
          <p:spPr>
            <a:xfrm>
              <a:off x="1295425" y="1156261"/>
              <a:ext cx="157594" cy="13392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54307B9-42FF-9F7E-8859-70C43EB35F1E}"/>
                </a:ext>
              </a:extLst>
            </p:cNvPr>
            <p:cNvSpPr/>
            <p:nvPr/>
          </p:nvSpPr>
          <p:spPr>
            <a:xfrm>
              <a:off x="2057943" y="1161589"/>
              <a:ext cx="157594" cy="13392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FC69B05-D332-7947-767E-E665030ADD93}"/>
                </a:ext>
              </a:extLst>
            </p:cNvPr>
            <p:cNvSpPr/>
            <p:nvPr/>
          </p:nvSpPr>
          <p:spPr>
            <a:xfrm>
              <a:off x="2820461" y="1155326"/>
              <a:ext cx="157594" cy="13392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C4A34639-C429-DE10-7B4B-00445DFC6052}"/>
                </a:ext>
              </a:extLst>
            </p:cNvPr>
            <p:cNvSpPr/>
            <p:nvPr/>
          </p:nvSpPr>
          <p:spPr>
            <a:xfrm>
              <a:off x="3582979" y="1155326"/>
              <a:ext cx="157594" cy="133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578074E-45F5-99C8-4E5B-E246CA94DAF5}"/>
                </a:ext>
              </a:extLst>
            </p:cNvPr>
            <p:cNvSpPr/>
            <p:nvPr/>
          </p:nvSpPr>
          <p:spPr>
            <a:xfrm>
              <a:off x="4345496" y="1155326"/>
              <a:ext cx="157594" cy="13392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3948F9DF-FAEC-F446-A93F-580DE5F5B588}"/>
                </a:ext>
              </a:extLst>
            </p:cNvPr>
            <p:cNvCxnSpPr>
              <a:cxnSpLocks/>
            </p:cNvCxnSpPr>
            <p:nvPr/>
          </p:nvCxnSpPr>
          <p:spPr>
            <a:xfrm>
              <a:off x="1143313" y="2073058"/>
              <a:ext cx="3566473" cy="0"/>
            </a:xfrm>
            <a:prstGeom prst="straightConnector1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ED4573B-63FB-E791-68A3-657E46260EC2}"/>
                </a:ext>
              </a:extLst>
            </p:cNvPr>
            <p:cNvSpPr txBox="1"/>
            <p:nvPr/>
          </p:nvSpPr>
          <p:spPr>
            <a:xfrm>
              <a:off x="1045206" y="2116899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92DE6382-CFCB-FC58-8226-511D84776F15}"/>
                </a:ext>
              </a:extLst>
            </p:cNvPr>
            <p:cNvSpPr txBox="1"/>
            <p:nvPr/>
          </p:nvSpPr>
          <p:spPr>
            <a:xfrm>
              <a:off x="3909825" y="2116898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0B99B5A4-5831-733A-82E7-9041CFC291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5909" y="2738197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44411E6-B3C4-2914-5B79-F2953FF751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951" y="2738197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14C3664A-A029-2131-9272-880B8C38D9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03993" y="2738198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DD30B579-2B33-C8A1-4F80-2284CB0AE5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43035" y="2738198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8201AA23-6BA4-6355-5F55-F483100F4EBC}"/>
                </a:ext>
              </a:extLst>
            </p:cNvPr>
            <p:cNvSpPr/>
            <p:nvPr/>
          </p:nvSpPr>
          <p:spPr>
            <a:xfrm>
              <a:off x="2427591" y="3593725"/>
              <a:ext cx="157594" cy="13392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7C8F3D6-46A8-F80B-990F-65B53E0B8E97}"/>
                </a:ext>
              </a:extLst>
            </p:cNvPr>
            <p:cNvSpPr/>
            <p:nvPr/>
          </p:nvSpPr>
          <p:spPr>
            <a:xfrm>
              <a:off x="2866633" y="3593725"/>
              <a:ext cx="157594" cy="13392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91B6F6F8-D02F-E9DA-EF8C-DBE1BFB65B92}"/>
                </a:ext>
              </a:extLst>
            </p:cNvPr>
            <p:cNvSpPr/>
            <p:nvPr/>
          </p:nvSpPr>
          <p:spPr>
            <a:xfrm>
              <a:off x="3305675" y="3593725"/>
              <a:ext cx="157594" cy="13392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883B04D8-1126-093E-B0F7-DEDDF3B7397F}"/>
                </a:ext>
              </a:extLst>
            </p:cNvPr>
            <p:cNvSpPr/>
            <p:nvPr/>
          </p:nvSpPr>
          <p:spPr>
            <a:xfrm>
              <a:off x="3744717" y="3593725"/>
              <a:ext cx="157594" cy="133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2BB4A70D-0D5D-CE94-7400-B71FA7601A48}"/>
                </a:ext>
              </a:extLst>
            </p:cNvPr>
            <p:cNvSpPr/>
            <p:nvPr/>
          </p:nvSpPr>
          <p:spPr>
            <a:xfrm>
              <a:off x="4156889" y="3593725"/>
              <a:ext cx="157594" cy="13392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27E114BF-26E7-B02B-3DAA-85E47A2B95FF}"/>
                </a:ext>
              </a:extLst>
            </p:cNvPr>
            <p:cNvCxnSpPr>
              <a:cxnSpLocks/>
            </p:cNvCxnSpPr>
            <p:nvPr/>
          </p:nvCxnSpPr>
          <p:spPr>
            <a:xfrm>
              <a:off x="1143313" y="4511458"/>
              <a:ext cx="3566473" cy="0"/>
            </a:xfrm>
            <a:prstGeom prst="straightConnector1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2F7CC76-F3C5-6245-A819-661CC1B22D67}"/>
                </a:ext>
              </a:extLst>
            </p:cNvPr>
            <p:cNvSpPr txBox="1"/>
            <p:nvPr/>
          </p:nvSpPr>
          <p:spPr>
            <a:xfrm>
              <a:off x="1045206" y="4475601"/>
              <a:ext cx="266420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C731735-977A-60CE-3AE7-36B1E9757360}"/>
                </a:ext>
              </a:extLst>
            </p:cNvPr>
            <p:cNvSpPr txBox="1"/>
            <p:nvPr/>
          </p:nvSpPr>
          <p:spPr>
            <a:xfrm>
              <a:off x="3864261" y="4475601"/>
              <a:ext cx="266420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0DE9D803-6F87-44FF-2168-0FE80A526278}"/>
                </a:ext>
              </a:extLst>
            </p:cNvPr>
            <p:cNvSpPr txBox="1"/>
            <p:nvPr/>
          </p:nvSpPr>
          <p:spPr>
            <a:xfrm>
              <a:off x="2414998" y="212862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0.5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F68CD675-1963-4FE3-8964-5499D18CFC38}"/>
                </a:ext>
              </a:extLst>
            </p:cNvPr>
            <p:cNvSpPr txBox="1"/>
            <p:nvPr/>
          </p:nvSpPr>
          <p:spPr>
            <a:xfrm>
              <a:off x="2308061" y="4475601"/>
              <a:ext cx="391453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0.5</a:t>
              </a:r>
            </a:p>
          </p:txBody>
        </p: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C3F0CA2B-84BF-334A-42BB-FBA083DECA12}"/>
              </a:ext>
            </a:extLst>
          </p:cNvPr>
          <p:cNvSpPr txBox="1"/>
          <p:nvPr/>
        </p:nvSpPr>
        <p:spPr>
          <a:xfrm>
            <a:off x="259261" y="-17390"/>
            <a:ext cx="580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m=3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9B31CD4-01CD-A1CC-C42F-2710C68D3071}"/>
              </a:ext>
            </a:extLst>
          </p:cNvPr>
          <p:cNvSpPr txBox="1"/>
          <p:nvPr/>
        </p:nvSpPr>
        <p:spPr>
          <a:xfrm>
            <a:off x="2915382" y="3461479"/>
            <a:ext cx="5740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m=5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591A6099-1951-30CF-8B8B-529F52D9284F}"/>
              </a:ext>
            </a:extLst>
          </p:cNvPr>
          <p:cNvSpPr txBox="1"/>
          <p:nvPr/>
        </p:nvSpPr>
        <p:spPr>
          <a:xfrm>
            <a:off x="511413" y="953700"/>
            <a:ext cx="9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R0 of introduced pathogen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25F22F8-A1B3-B69A-2A2F-C6B0DD2294B3}"/>
              </a:ext>
            </a:extLst>
          </p:cNvPr>
          <p:cNvSpPr txBox="1"/>
          <p:nvPr/>
        </p:nvSpPr>
        <p:spPr>
          <a:xfrm>
            <a:off x="1073485" y="2599429"/>
            <a:ext cx="10788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32C32797-0E64-6292-579B-1BAB8E600763}"/>
              </a:ext>
            </a:extLst>
          </p:cNvPr>
          <p:cNvCxnSpPr/>
          <p:nvPr/>
        </p:nvCxnSpPr>
        <p:spPr>
          <a:xfrm>
            <a:off x="1721828" y="2788773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82A03A1D-38CB-9296-4198-D2C167E878E6}"/>
              </a:ext>
            </a:extLst>
          </p:cNvPr>
          <p:cNvCxnSpPr/>
          <p:nvPr/>
        </p:nvCxnSpPr>
        <p:spPr>
          <a:xfrm>
            <a:off x="839514" y="1131162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11DBD61-DE10-FDCB-C838-B37A2C1D4CD0}"/>
              </a:ext>
            </a:extLst>
          </p:cNvPr>
          <p:cNvSpPr txBox="1"/>
          <p:nvPr/>
        </p:nvSpPr>
        <p:spPr>
          <a:xfrm>
            <a:off x="2998634" y="4375226"/>
            <a:ext cx="9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8133B15D-401B-8EC4-0709-84744DA04136}"/>
              </a:ext>
            </a:extLst>
          </p:cNvPr>
          <p:cNvCxnSpPr/>
          <p:nvPr/>
        </p:nvCxnSpPr>
        <p:spPr>
          <a:xfrm>
            <a:off x="3625668" y="4537771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E481EDD3-43FB-8B1B-09A7-921B56669C07}"/>
              </a:ext>
            </a:extLst>
          </p:cNvPr>
          <p:cNvSpPr txBox="1"/>
          <p:nvPr/>
        </p:nvSpPr>
        <p:spPr>
          <a:xfrm>
            <a:off x="3764225" y="6001829"/>
            <a:ext cx="1011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9D9023CE-C3B0-7870-0CBE-5182C7088D16}"/>
              </a:ext>
            </a:extLst>
          </p:cNvPr>
          <p:cNvCxnSpPr/>
          <p:nvPr/>
        </p:nvCxnSpPr>
        <p:spPr>
          <a:xfrm>
            <a:off x="4436476" y="6178604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A5E730D6-35D4-230C-FB2F-975E888A6EC4}"/>
              </a:ext>
            </a:extLst>
          </p:cNvPr>
          <p:cNvSpPr/>
          <p:nvPr/>
        </p:nvSpPr>
        <p:spPr>
          <a:xfrm>
            <a:off x="230450" y="0"/>
            <a:ext cx="3163743" cy="3356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D084AEF-7F77-4081-E15F-CBB1E07F8EF8}"/>
              </a:ext>
            </a:extLst>
          </p:cNvPr>
          <p:cNvSpPr/>
          <p:nvPr/>
        </p:nvSpPr>
        <p:spPr>
          <a:xfrm>
            <a:off x="2915382" y="3387441"/>
            <a:ext cx="3163742" cy="3356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697B18C4-1FB1-DB74-F7C0-7E9D5A9CF18E}"/>
              </a:ext>
            </a:extLst>
          </p:cNvPr>
          <p:cNvSpPr/>
          <p:nvPr/>
        </p:nvSpPr>
        <p:spPr>
          <a:xfrm>
            <a:off x="1680571" y="3010992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E2146817-6513-1937-744C-A9B3D90F3F4C}"/>
              </a:ext>
            </a:extLst>
          </p:cNvPr>
          <p:cNvSpPr/>
          <p:nvPr/>
        </p:nvSpPr>
        <p:spPr>
          <a:xfrm>
            <a:off x="808672" y="1376253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C9691899-EAEC-CD5A-D908-01FB242ABE33}"/>
              </a:ext>
            </a:extLst>
          </p:cNvPr>
          <p:cNvSpPr/>
          <p:nvPr/>
        </p:nvSpPr>
        <p:spPr>
          <a:xfrm>
            <a:off x="3593001" y="4780386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711314-20B9-84D6-2ED0-5C8F7B93476B}"/>
              </a:ext>
            </a:extLst>
          </p:cNvPr>
          <p:cNvSpPr/>
          <p:nvPr/>
        </p:nvSpPr>
        <p:spPr>
          <a:xfrm>
            <a:off x="4406962" y="6398775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BF20D596-E4EA-A40D-0E3B-C9E59E0FEB5D}"/>
              </a:ext>
            </a:extLst>
          </p:cNvPr>
          <p:cNvSpPr txBox="1"/>
          <p:nvPr/>
        </p:nvSpPr>
        <p:spPr>
          <a:xfrm>
            <a:off x="440423" y="4098415"/>
            <a:ext cx="197401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Regardless of R</a:t>
            </a:r>
            <a:r>
              <a:rPr lang="en-US" sz="1400" baseline="-25000" dirty="0"/>
              <a:t>0</a:t>
            </a:r>
            <a:r>
              <a:rPr lang="en-US" sz="1400" dirty="0"/>
              <a:t> first infection, the lineage must accumulate </a:t>
            </a:r>
            <a:r>
              <a:rPr lang="en-US" sz="1400" i="1" dirty="0"/>
              <a:t>m-1 </a:t>
            </a:r>
            <a:r>
              <a:rPr lang="en-US" sz="1400" dirty="0"/>
              <a:t>mutations.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The first infection is always of type 1, and 𝚫R</a:t>
            </a:r>
            <a:r>
              <a:rPr lang="en-US" sz="1400" baseline="-25000" dirty="0"/>
              <a:t>0 </a:t>
            </a:r>
            <a:r>
              <a:rPr lang="en-US" sz="1400" dirty="0"/>
              <a:t>decreases with R</a:t>
            </a:r>
            <a:r>
              <a:rPr lang="en-US" sz="1400" baseline="-25000" dirty="0"/>
              <a:t>0</a:t>
            </a:r>
            <a:r>
              <a:rPr lang="en-US" sz="1400" dirty="0"/>
              <a:t> of first infection. </a:t>
            </a:r>
            <a:endParaRPr lang="en-US" baseline="-25000" dirty="0"/>
          </a:p>
        </p:txBody>
      </p:sp>
      <p:pic>
        <p:nvPicPr>
          <p:cNvPr id="189" name="Picture 188" descr="A graph of a number of lines&#10;&#10;AI-generated content may be incorrect.">
            <a:extLst>
              <a:ext uri="{FF2B5EF4-FFF2-40B4-BE49-F238E27FC236}">
                <a16:creationId xmlns:a16="http://schemas.microsoft.com/office/drawing/2014/main" id="{ABD449C4-BB56-357D-61BE-AFA595EBF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"/>
          <a:stretch/>
        </p:blipFill>
        <p:spPr>
          <a:xfrm>
            <a:off x="6275021" y="114537"/>
            <a:ext cx="5413897" cy="550838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90" name="TextBox 189">
            <a:extLst>
              <a:ext uri="{FF2B5EF4-FFF2-40B4-BE49-F238E27FC236}">
                <a16:creationId xmlns:a16="http://schemas.microsoft.com/office/drawing/2014/main" id="{022A2B47-062B-A593-EB71-16C46A4583A9}"/>
              </a:ext>
            </a:extLst>
          </p:cNvPr>
          <p:cNvSpPr txBox="1"/>
          <p:nvPr/>
        </p:nvSpPr>
        <p:spPr>
          <a:xfrm>
            <a:off x="7377521" y="2795485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BA9E7CB-75B8-3335-B4F5-9E14714A44BB}"/>
              </a:ext>
            </a:extLst>
          </p:cNvPr>
          <p:cNvSpPr txBox="1"/>
          <p:nvPr/>
        </p:nvSpPr>
        <p:spPr>
          <a:xfrm>
            <a:off x="8102880" y="3790638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3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8D02179F-A71E-E1F2-7FB9-8E5A3CAEF6DA}"/>
              </a:ext>
            </a:extLst>
          </p:cNvPr>
          <p:cNvSpPr txBox="1"/>
          <p:nvPr/>
        </p:nvSpPr>
        <p:spPr>
          <a:xfrm>
            <a:off x="8431628" y="4262389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4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CAB20DD-E741-A244-25C4-96364A6FD6BA}"/>
              </a:ext>
            </a:extLst>
          </p:cNvPr>
          <p:cNvSpPr txBox="1"/>
          <p:nvPr/>
        </p:nvSpPr>
        <p:spPr>
          <a:xfrm>
            <a:off x="8862144" y="4610431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5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53781D41-746B-2E8E-FC9F-C08092EF60AE}"/>
              </a:ext>
            </a:extLst>
          </p:cNvPr>
          <p:cNvSpPr/>
          <p:nvPr/>
        </p:nvSpPr>
        <p:spPr>
          <a:xfrm>
            <a:off x="7318872" y="4833752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F698504D-59FB-51A6-28E2-DBD785773FAE}"/>
              </a:ext>
            </a:extLst>
          </p:cNvPr>
          <p:cNvSpPr/>
          <p:nvPr/>
        </p:nvSpPr>
        <p:spPr>
          <a:xfrm>
            <a:off x="9143385" y="3423164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98F29029-1CD3-A3A3-9E39-E18322E9F96C}"/>
              </a:ext>
            </a:extLst>
          </p:cNvPr>
          <p:cNvSpPr/>
          <p:nvPr/>
        </p:nvSpPr>
        <p:spPr>
          <a:xfrm>
            <a:off x="9142207" y="5151955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7C57E9-DE2F-C0E6-E2EE-ED6DFB56C23A}"/>
              </a:ext>
            </a:extLst>
          </p:cNvPr>
          <p:cNvCxnSpPr/>
          <p:nvPr/>
        </p:nvCxnSpPr>
        <p:spPr>
          <a:xfrm>
            <a:off x="2270656" y="4970255"/>
            <a:ext cx="7098631" cy="10026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448FEAD-6A4F-9943-866E-24D61780F553}"/>
              </a:ext>
            </a:extLst>
          </p:cNvPr>
          <p:cNvSpPr txBox="1"/>
          <p:nvPr/>
        </p:nvSpPr>
        <p:spPr>
          <a:xfrm>
            <a:off x="4607149" y="534566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R</a:t>
            </a:r>
            <a:r>
              <a:rPr lang="en-US" baseline="-25000" dirty="0"/>
              <a:t>0 </a:t>
            </a:r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C0B0F00-0299-9749-9CE3-F7102F2AC620}"/>
              </a:ext>
            </a:extLst>
          </p:cNvPr>
          <p:cNvSpPr/>
          <p:nvPr/>
        </p:nvSpPr>
        <p:spPr>
          <a:xfrm>
            <a:off x="2854915" y="4469395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6E43EEF-A89E-A3BC-7613-463CA507C207}"/>
              </a:ext>
            </a:extLst>
          </p:cNvPr>
          <p:cNvCxnSpPr>
            <a:cxnSpLocks/>
          </p:cNvCxnSpPr>
          <p:nvPr/>
        </p:nvCxnSpPr>
        <p:spPr>
          <a:xfrm flipV="1">
            <a:off x="3113525" y="4560235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7AAD2E-04DF-8F50-1105-F078BB1A0D4A}"/>
              </a:ext>
            </a:extLst>
          </p:cNvPr>
          <p:cNvCxnSpPr>
            <a:cxnSpLocks/>
          </p:cNvCxnSpPr>
          <p:nvPr/>
        </p:nvCxnSpPr>
        <p:spPr>
          <a:xfrm flipH="1">
            <a:off x="3685916" y="752013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7A072E-26C0-8042-4BEC-D47E8118C665}"/>
              </a:ext>
            </a:extLst>
          </p:cNvPr>
          <p:cNvCxnSpPr>
            <a:cxnSpLocks/>
          </p:cNvCxnSpPr>
          <p:nvPr/>
        </p:nvCxnSpPr>
        <p:spPr>
          <a:xfrm flipH="1">
            <a:off x="5102085" y="752012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2C2F2A-1D24-2869-0C60-969906B19AD7}"/>
              </a:ext>
            </a:extLst>
          </p:cNvPr>
          <p:cNvCxnSpPr>
            <a:cxnSpLocks/>
          </p:cNvCxnSpPr>
          <p:nvPr/>
        </p:nvCxnSpPr>
        <p:spPr>
          <a:xfrm flipH="1">
            <a:off x="6518254" y="752011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E8D595-4714-52FB-05D3-BABCFB263EB0}"/>
              </a:ext>
            </a:extLst>
          </p:cNvPr>
          <p:cNvCxnSpPr>
            <a:cxnSpLocks/>
          </p:cNvCxnSpPr>
          <p:nvPr/>
        </p:nvCxnSpPr>
        <p:spPr>
          <a:xfrm flipH="1">
            <a:off x="7934423" y="752010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1787C2B-2092-3362-5E19-B5B4528EB4FD}"/>
              </a:ext>
            </a:extLst>
          </p:cNvPr>
          <p:cNvSpPr/>
          <p:nvPr/>
        </p:nvSpPr>
        <p:spPr>
          <a:xfrm>
            <a:off x="4429235" y="4455017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A3289CD-B5CE-B50D-5086-7F33E72BF232}"/>
              </a:ext>
            </a:extLst>
          </p:cNvPr>
          <p:cNvCxnSpPr>
            <a:cxnSpLocks/>
          </p:cNvCxnSpPr>
          <p:nvPr/>
        </p:nvCxnSpPr>
        <p:spPr>
          <a:xfrm flipV="1">
            <a:off x="4687845" y="4545857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0F123DC4-F2E6-409B-3883-100F1CAA38C9}"/>
              </a:ext>
            </a:extLst>
          </p:cNvPr>
          <p:cNvSpPr/>
          <p:nvPr/>
        </p:nvSpPr>
        <p:spPr>
          <a:xfrm>
            <a:off x="6032310" y="4447828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28FCB-FF95-3ABB-702E-F073166E5D80}"/>
              </a:ext>
            </a:extLst>
          </p:cNvPr>
          <p:cNvCxnSpPr>
            <a:cxnSpLocks/>
          </p:cNvCxnSpPr>
          <p:nvPr/>
        </p:nvCxnSpPr>
        <p:spPr>
          <a:xfrm flipV="1">
            <a:off x="6290920" y="4538668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1DC06C8-031F-E125-6F46-678F1FD12BBA}"/>
              </a:ext>
            </a:extLst>
          </p:cNvPr>
          <p:cNvSpPr/>
          <p:nvPr/>
        </p:nvSpPr>
        <p:spPr>
          <a:xfrm>
            <a:off x="7624603" y="443704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CAE3DA-9AD8-B6A3-5189-68732D095889}"/>
              </a:ext>
            </a:extLst>
          </p:cNvPr>
          <p:cNvCxnSpPr>
            <a:cxnSpLocks/>
          </p:cNvCxnSpPr>
          <p:nvPr/>
        </p:nvCxnSpPr>
        <p:spPr>
          <a:xfrm flipV="1">
            <a:off x="7883213" y="4527885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0A5F2A8-6EE0-1397-2C0B-E2D624E551CA}"/>
              </a:ext>
            </a:extLst>
          </p:cNvPr>
          <p:cNvSpPr/>
          <p:nvPr/>
        </p:nvSpPr>
        <p:spPr>
          <a:xfrm>
            <a:off x="3739121" y="2776460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09EA9E3-8895-E757-CD72-0C6FF563B9A3}"/>
              </a:ext>
            </a:extLst>
          </p:cNvPr>
          <p:cNvCxnSpPr>
            <a:cxnSpLocks/>
          </p:cNvCxnSpPr>
          <p:nvPr/>
        </p:nvCxnSpPr>
        <p:spPr>
          <a:xfrm flipV="1">
            <a:off x="3997731" y="2867300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62180142-2887-F41E-B755-86A3CCC74E29}"/>
              </a:ext>
            </a:extLst>
          </p:cNvPr>
          <p:cNvSpPr/>
          <p:nvPr/>
        </p:nvSpPr>
        <p:spPr>
          <a:xfrm>
            <a:off x="5317037" y="2765677"/>
            <a:ext cx="205539" cy="190500"/>
          </a:xfrm>
          <a:prstGeom prst="ellips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BD799-3ED5-A77D-8EC6-571F047A75CC}"/>
              </a:ext>
            </a:extLst>
          </p:cNvPr>
          <p:cNvCxnSpPr>
            <a:cxnSpLocks/>
          </p:cNvCxnSpPr>
          <p:nvPr/>
        </p:nvCxnSpPr>
        <p:spPr>
          <a:xfrm flipV="1">
            <a:off x="5575647" y="2856517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05FA567-D4B2-3F77-061C-E51CDC01673A}"/>
              </a:ext>
            </a:extLst>
          </p:cNvPr>
          <p:cNvSpPr/>
          <p:nvPr/>
        </p:nvSpPr>
        <p:spPr>
          <a:xfrm>
            <a:off x="6923706" y="2762082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83BAD1A-81AE-EB76-C4CE-BEAEFB0DF652}"/>
              </a:ext>
            </a:extLst>
          </p:cNvPr>
          <p:cNvCxnSpPr>
            <a:cxnSpLocks/>
          </p:cNvCxnSpPr>
          <p:nvPr/>
        </p:nvCxnSpPr>
        <p:spPr>
          <a:xfrm flipV="1">
            <a:off x="7182316" y="2852922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83E3281-31F4-07CB-34F4-4625E7D4843A}"/>
              </a:ext>
            </a:extLst>
          </p:cNvPr>
          <p:cNvSpPr txBox="1"/>
          <p:nvPr/>
        </p:nvSpPr>
        <p:spPr>
          <a:xfrm>
            <a:off x="2019064" y="759351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4 mutations </a:t>
            </a:r>
            <a:endParaRPr lang="en-US" dirty="0"/>
          </a:p>
          <a:p>
            <a:pPr algn="ctr"/>
            <a:r>
              <a:rPr lang="en-US" sz="1400" dirty="0"/>
              <a:t>away 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469F86-2CA0-787C-2C67-4C259144E5FB}"/>
              </a:ext>
            </a:extLst>
          </p:cNvPr>
          <p:cNvSpPr txBox="1"/>
          <p:nvPr/>
        </p:nvSpPr>
        <p:spPr>
          <a:xfrm>
            <a:off x="3417262" y="759350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3 mutations </a:t>
            </a:r>
            <a:endParaRPr lang="en-US" dirty="0"/>
          </a:p>
          <a:p>
            <a:pPr algn="ctr"/>
            <a:r>
              <a:rPr lang="en-US" sz="1400" dirty="0"/>
              <a:t>away 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E73A889-C2A7-DADF-D15D-27A91189C43F}"/>
              </a:ext>
            </a:extLst>
          </p:cNvPr>
          <p:cNvSpPr txBox="1"/>
          <p:nvPr/>
        </p:nvSpPr>
        <p:spPr>
          <a:xfrm>
            <a:off x="4829837" y="752162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2 mutations </a:t>
            </a:r>
            <a:endParaRPr lang="en-US"/>
          </a:p>
          <a:p>
            <a:pPr algn="ctr"/>
            <a:r>
              <a:rPr lang="en-US" sz="1400"/>
              <a:t>away </a:t>
            </a:r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34E2C5-7544-E0A3-FCCD-8732FD1F0ED3}"/>
              </a:ext>
            </a:extLst>
          </p:cNvPr>
          <p:cNvSpPr txBox="1"/>
          <p:nvPr/>
        </p:nvSpPr>
        <p:spPr>
          <a:xfrm>
            <a:off x="6289139" y="759350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1 mutations </a:t>
            </a:r>
            <a:endParaRPr lang="en-US"/>
          </a:p>
          <a:p>
            <a:pPr algn="ctr"/>
            <a:r>
              <a:rPr lang="en-US" sz="1400"/>
              <a:t>away </a:t>
            </a:r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B19952A-1D66-7AB3-72FF-93C5C2F6B3AC}"/>
              </a:ext>
            </a:extLst>
          </p:cNvPr>
          <p:cNvSpPr txBox="1"/>
          <p:nvPr/>
        </p:nvSpPr>
        <p:spPr>
          <a:xfrm>
            <a:off x="7799527" y="855192"/>
            <a:ext cx="197401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Human-adapted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DB60FF-641C-4333-622E-AEE185639451}"/>
              </a:ext>
            </a:extLst>
          </p:cNvPr>
          <p:cNvSpPr/>
          <p:nvPr/>
        </p:nvSpPr>
        <p:spPr>
          <a:xfrm>
            <a:off x="8530375" y="275489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C73F3FA-2100-0E7A-0FFC-053F22DEB811}"/>
              </a:ext>
            </a:extLst>
          </p:cNvPr>
          <p:cNvSpPr/>
          <p:nvPr/>
        </p:nvSpPr>
        <p:spPr>
          <a:xfrm>
            <a:off x="9267214" y="442626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CEAE6395-FE80-968D-5470-4E773F1E1C5F}"/>
              </a:ext>
            </a:extLst>
          </p:cNvPr>
          <p:cNvSpPr/>
          <p:nvPr/>
        </p:nvSpPr>
        <p:spPr>
          <a:xfrm rot="16200000">
            <a:off x="4497546" y="1938357"/>
            <a:ext cx="219205" cy="117744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1C40D3-544A-CE5C-7305-966DDB77823D}"/>
              </a:ext>
            </a:extLst>
          </p:cNvPr>
          <p:cNvSpPr txBox="1"/>
          <p:nvPr/>
        </p:nvSpPr>
        <p:spPr>
          <a:xfrm>
            <a:off x="3620142" y="2111275"/>
            <a:ext cx="197401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</a:t>
            </a:r>
            <a:endParaRPr lang="en-US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A1C0C7-2ECB-9CF4-943E-D3C84C1EA25F}"/>
              </a:ext>
            </a:extLst>
          </p:cNvPr>
          <p:cNvSpPr txBox="1"/>
          <p:nvPr/>
        </p:nvSpPr>
        <p:spPr>
          <a:xfrm>
            <a:off x="6562823" y="497297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4FBA1C-2E46-B9F9-9BB7-0B98DC40E508}"/>
              </a:ext>
            </a:extLst>
          </p:cNvPr>
          <p:cNvSpPr txBox="1"/>
          <p:nvPr/>
        </p:nvSpPr>
        <p:spPr>
          <a:xfrm>
            <a:off x="1170762" y="4970255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60ED72-548B-74E0-8E96-3E4B1F31F4E9}"/>
              </a:ext>
            </a:extLst>
          </p:cNvPr>
          <p:cNvSpPr txBox="1"/>
          <p:nvPr/>
        </p:nvSpPr>
        <p:spPr>
          <a:xfrm>
            <a:off x="2568606" y="4972972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4ADDF1-ED83-63C2-5735-355BB98CD32B}"/>
              </a:ext>
            </a:extLst>
          </p:cNvPr>
          <p:cNvSpPr txBox="1"/>
          <p:nvPr/>
        </p:nvSpPr>
        <p:spPr>
          <a:xfrm>
            <a:off x="4010876" y="4969812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2𝚫R</a:t>
            </a:r>
            <a:r>
              <a:rPr lang="en-US" sz="1400" baseline="-25000" dirty="0"/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E2D02D-1146-BA8E-20E7-9C13DF0F5326}"/>
              </a:ext>
            </a:extLst>
          </p:cNvPr>
          <p:cNvSpPr txBox="1"/>
          <p:nvPr/>
        </p:nvSpPr>
        <p:spPr>
          <a:xfrm>
            <a:off x="5419412" y="4963105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4𝚫R</a:t>
            </a:r>
            <a:r>
              <a:rPr lang="en-US" sz="1400" baseline="-250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40022E-46A4-21CC-0453-E124BFA8C883}"/>
              </a:ext>
            </a:extLst>
          </p:cNvPr>
          <p:cNvSpPr txBox="1"/>
          <p:nvPr/>
        </p:nvSpPr>
        <p:spPr>
          <a:xfrm>
            <a:off x="237809" y="1954674"/>
            <a:ext cx="2727832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The R</a:t>
            </a:r>
            <a:r>
              <a:rPr lang="en-US" sz="1400" baseline="-25000" dirty="0"/>
              <a:t>0</a:t>
            </a:r>
            <a:r>
              <a:rPr lang="en-US" sz="1400" dirty="0"/>
              <a:t> of the first infection indicates the number of mutations left before adaptation (</a:t>
            </a:r>
            <a:r>
              <a:rPr lang="en-US" sz="1400" dirty="0" err="1"/>
              <a:t>i.e</a:t>
            </a:r>
            <a:r>
              <a:rPr lang="en-US" sz="1400" dirty="0"/>
              <a:t>, the starting type)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  </a:t>
            </a:r>
            <a:r>
              <a:rPr lang="en-US" sz="1400" dirty="0"/>
              <a:t>is the same regardless of initial R</a:t>
            </a:r>
            <a:r>
              <a:rPr lang="en-US" sz="1400" baseline="-25000" dirty="0"/>
              <a:t>0</a:t>
            </a:r>
            <a:r>
              <a:rPr lang="en-US" sz="1400" dirty="0"/>
              <a:t>. 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958895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of a number of red lines&#10;&#10;AI-generated content may be incorrect.">
            <a:extLst>
              <a:ext uri="{FF2B5EF4-FFF2-40B4-BE49-F238E27FC236}">
                <a16:creationId xmlns:a16="http://schemas.microsoft.com/office/drawing/2014/main" id="{914A0CE0-335C-5174-A9B7-7F608D737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469" y="0"/>
            <a:ext cx="6801061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B605272-6D57-8C93-BA00-1314DBA44BA8}"/>
              </a:ext>
            </a:extLst>
          </p:cNvPr>
          <p:cNvSpPr txBox="1"/>
          <p:nvPr/>
        </p:nvSpPr>
        <p:spPr>
          <a:xfrm>
            <a:off x="5041416" y="3083023"/>
            <a:ext cx="628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m=2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CB2B8-1BD6-96AF-97D0-29607362E81F}"/>
              </a:ext>
            </a:extLst>
          </p:cNvPr>
          <p:cNvSpPr txBox="1"/>
          <p:nvPr/>
        </p:nvSpPr>
        <p:spPr>
          <a:xfrm>
            <a:off x="5041416" y="4656708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31E689-355D-8784-AB81-AD23A64A4734}"/>
              </a:ext>
            </a:extLst>
          </p:cNvPr>
          <p:cNvSpPr txBox="1"/>
          <p:nvPr/>
        </p:nvSpPr>
        <p:spPr>
          <a:xfrm>
            <a:off x="5355765" y="5335176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E856C6-780C-E741-F80A-CDE00397CA00}"/>
              </a:ext>
            </a:extLst>
          </p:cNvPr>
          <p:cNvSpPr txBox="1"/>
          <p:nvPr/>
        </p:nvSpPr>
        <p:spPr>
          <a:xfrm>
            <a:off x="5781650" y="5911922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m=5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FA36FC-8F12-0617-C851-560FB73B299E}"/>
              </a:ext>
            </a:extLst>
          </p:cNvPr>
          <p:cNvCxnSpPr>
            <a:cxnSpLocks/>
          </p:cNvCxnSpPr>
          <p:nvPr/>
        </p:nvCxnSpPr>
        <p:spPr>
          <a:xfrm>
            <a:off x="7254657" y="3377199"/>
            <a:ext cx="0" cy="120435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5DC0681-16CD-5EAD-908A-67E489199EBA}"/>
              </a:ext>
            </a:extLst>
          </p:cNvPr>
          <p:cNvCxnSpPr>
            <a:cxnSpLocks/>
          </p:cNvCxnSpPr>
          <p:nvPr/>
        </p:nvCxnSpPr>
        <p:spPr>
          <a:xfrm>
            <a:off x="6376945" y="5309745"/>
            <a:ext cx="0" cy="971509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3BDA47E-30A8-1227-4F9C-D9A5E4F87572}"/>
              </a:ext>
            </a:extLst>
          </p:cNvPr>
          <p:cNvCxnSpPr>
            <a:cxnSpLocks/>
          </p:cNvCxnSpPr>
          <p:nvPr/>
        </p:nvCxnSpPr>
        <p:spPr>
          <a:xfrm>
            <a:off x="8252564" y="2590147"/>
            <a:ext cx="0" cy="27831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642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E199A-7734-4D97-3C79-A9A3A8991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aph of a number of red lines&#10;&#10;AI-generated content may be incorrect.">
            <a:extLst>
              <a:ext uri="{FF2B5EF4-FFF2-40B4-BE49-F238E27FC236}">
                <a16:creationId xmlns:a16="http://schemas.microsoft.com/office/drawing/2014/main" id="{D78857ED-FB32-C340-EF45-49F6FBCE0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07304"/>
            <a:ext cx="6024684" cy="6075123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B07C16-8CE9-A6FC-0C0F-5711EF063C2E}"/>
              </a:ext>
            </a:extLst>
          </p:cNvPr>
          <p:cNvCxnSpPr>
            <a:cxnSpLocks/>
          </p:cNvCxnSpPr>
          <p:nvPr/>
        </p:nvCxnSpPr>
        <p:spPr>
          <a:xfrm>
            <a:off x="10116854" y="3557392"/>
            <a:ext cx="0" cy="986582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DE37EE-F0FA-687E-E83D-CDE15BEC79A2}"/>
              </a:ext>
            </a:extLst>
          </p:cNvPr>
          <p:cNvCxnSpPr>
            <a:cxnSpLocks/>
          </p:cNvCxnSpPr>
          <p:nvPr/>
        </p:nvCxnSpPr>
        <p:spPr>
          <a:xfrm>
            <a:off x="9333087" y="5203273"/>
            <a:ext cx="0" cy="903165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86E277B-34E1-7086-1137-2E5695C6DF74}"/>
              </a:ext>
            </a:extLst>
          </p:cNvPr>
          <p:cNvCxnSpPr>
            <a:cxnSpLocks/>
          </p:cNvCxnSpPr>
          <p:nvPr/>
        </p:nvCxnSpPr>
        <p:spPr>
          <a:xfrm>
            <a:off x="11020816" y="2784300"/>
            <a:ext cx="0" cy="27831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A8AC459-AC9F-6741-AD7F-EC8B71F6D86D}"/>
              </a:ext>
            </a:extLst>
          </p:cNvPr>
          <p:cNvSpPr txBox="1"/>
          <p:nvPr/>
        </p:nvSpPr>
        <p:spPr>
          <a:xfrm>
            <a:off x="10590759" y="2261134"/>
            <a:ext cx="12672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1 mutation away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686216-693A-3AE1-6810-A9901E086AC0}"/>
              </a:ext>
            </a:extLst>
          </p:cNvPr>
          <p:cNvSpPr txBox="1"/>
          <p:nvPr/>
        </p:nvSpPr>
        <p:spPr>
          <a:xfrm>
            <a:off x="9726461" y="3175533"/>
            <a:ext cx="78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2 mutations away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6C1CE8-038A-08D7-8FE0-E45AB6397F3E}"/>
              </a:ext>
            </a:extLst>
          </p:cNvPr>
          <p:cNvSpPr txBox="1"/>
          <p:nvPr/>
        </p:nvSpPr>
        <p:spPr>
          <a:xfrm>
            <a:off x="9152351" y="4637805"/>
            <a:ext cx="78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3 mutations away</a:t>
            </a:r>
          </a:p>
        </p:txBody>
      </p:sp>
      <p:pic>
        <p:nvPicPr>
          <p:cNvPr id="19" name="Picture 18" descr="A diagram of a number of cells&#10;&#10;AI-generated content may be incorrect.">
            <a:extLst>
              <a:ext uri="{FF2B5EF4-FFF2-40B4-BE49-F238E27FC236}">
                <a16:creationId xmlns:a16="http://schemas.microsoft.com/office/drawing/2014/main" id="{65492EC4-F768-2E38-4635-13F7AD57F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246" y="310558"/>
            <a:ext cx="5476426" cy="27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6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4C5C4-E83E-C007-A962-0EE4DF804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D495D8-146E-C78E-66D1-75A7858AD3A1}"/>
              </a:ext>
            </a:extLst>
          </p:cNvPr>
          <p:cNvSpPr/>
          <p:nvPr/>
        </p:nvSpPr>
        <p:spPr>
          <a:xfrm>
            <a:off x="6962635" y="2843304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4A3980-167D-F749-108B-C4B71AE43532}"/>
              </a:ext>
            </a:extLst>
          </p:cNvPr>
          <p:cNvSpPr/>
          <p:nvPr/>
        </p:nvSpPr>
        <p:spPr>
          <a:xfrm>
            <a:off x="7883910" y="2439867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D2A6DE-6CE8-53D3-728B-AEF57A4ADDE5}"/>
              </a:ext>
            </a:extLst>
          </p:cNvPr>
          <p:cNvCxnSpPr>
            <a:cxnSpLocks/>
            <a:endCxn id="3" idx="4"/>
          </p:cNvCxnSpPr>
          <p:nvPr/>
        </p:nvCxnSpPr>
        <p:spPr>
          <a:xfrm flipV="1">
            <a:off x="7915225" y="2508760"/>
            <a:ext cx="0" cy="375667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503022-CA37-61AF-D898-A366744D6271}"/>
              </a:ext>
            </a:extLst>
          </p:cNvPr>
          <p:cNvCxnSpPr>
            <a:cxnSpLocks/>
          </p:cNvCxnSpPr>
          <p:nvPr/>
        </p:nvCxnSpPr>
        <p:spPr>
          <a:xfrm flipH="1">
            <a:off x="7025265" y="2877750"/>
            <a:ext cx="889960" cy="6677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0C568F7-A4BF-5357-6F85-9464B09E0CD6}"/>
              </a:ext>
            </a:extLst>
          </p:cNvPr>
          <p:cNvSpPr txBox="1"/>
          <p:nvPr/>
        </p:nvSpPr>
        <p:spPr>
          <a:xfrm>
            <a:off x="7915225" y="2528612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𝚫</a:t>
            </a:r>
            <a:r>
              <a:rPr lang="en-US" sz="1000" dirty="0" err="1"/>
              <a:t>P</a:t>
            </a:r>
            <a:r>
              <a:rPr lang="en-US" sz="1000" baseline="-25000" dirty="0" err="1"/>
              <a:t>emergence</a:t>
            </a:r>
            <a:endParaRPr lang="en-US" sz="1000" baseline="-25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5BBD20-5178-33F9-F7B2-874A0A645F71}"/>
              </a:ext>
            </a:extLst>
          </p:cNvPr>
          <p:cNvSpPr txBox="1"/>
          <p:nvPr/>
        </p:nvSpPr>
        <p:spPr>
          <a:xfrm>
            <a:off x="7163911" y="2884427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</a:t>
            </a:r>
            <a:r>
              <a:rPr lang="en-US" sz="1000" baseline="-25000" dirty="0"/>
              <a:t>0</a:t>
            </a:r>
            <a:r>
              <a:rPr lang="en-US" sz="1000" dirty="0"/>
              <a:t>(1-fv)</a:t>
            </a:r>
          </a:p>
        </p:txBody>
      </p:sp>
      <p:pic>
        <p:nvPicPr>
          <p:cNvPr id="13" name="Picture 12" descr="A graph of a number of lines&#10;&#10;AI-generated content may be incorrect.">
            <a:extLst>
              <a:ext uri="{FF2B5EF4-FFF2-40B4-BE49-F238E27FC236}">
                <a16:creationId xmlns:a16="http://schemas.microsoft.com/office/drawing/2014/main" id="{0A6C31E5-6C5D-72CD-A93C-925D1408D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"/>
          <a:stretch/>
        </p:blipFill>
        <p:spPr>
          <a:xfrm>
            <a:off x="1103758" y="674808"/>
            <a:ext cx="5413897" cy="550838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11378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1584</TotalTime>
  <Words>410</Words>
  <Application>Microsoft Macintosh PowerPoint</Application>
  <PresentationFormat>Widescreen</PresentationFormat>
  <Paragraphs>111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Probability of emergence depends on:   1) the number of mutations required to adapt,  2) the mutation rate, 3) the R0 of the first spillover infection.</vt:lpstr>
      <vt:lpstr>PowerPoint Presentation</vt:lpstr>
      <vt:lpstr>Probability of emergence and fold change in probability of emergence as proportion vaccinated increases</vt:lpstr>
      <vt:lpstr>PowerPoint Presentation</vt:lpstr>
      <vt:lpstr>PowerPoint Presentation</vt:lpstr>
      <vt:lpstr>Time to emergence, change in time to emergence, and parameter regimes where vaccination could prevent spillover as proportion vaccinated increases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Hirst, Cora</cp:lastModifiedBy>
  <cp:revision>161</cp:revision>
  <dcterms:created xsi:type="dcterms:W3CDTF">2025-01-27T13:12:00Z</dcterms:created>
  <dcterms:modified xsi:type="dcterms:W3CDTF">2025-01-31T23:20:26Z</dcterms:modified>
</cp:coreProperties>
</file>